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Antonio" panose="020B0604020202020204" charset="0"/>
      <p:regular r:id="rId38"/>
    </p:embeddedFont>
    <p:embeddedFont>
      <p:font typeface="Antonio Bold" panose="020B0604020202020204" charset="0"/>
      <p:regular r:id="rId39"/>
    </p:embeddedFont>
    <p:embeddedFont>
      <p:font typeface="Poppins Semi-Bold" panose="020B0604020202020204" charset="0"/>
      <p:regular r:id="rId40"/>
    </p:embeddedFont>
    <p:embeddedFont>
      <p:font typeface="PT Sans Bold" panose="020B0604020202020204" charset="0"/>
      <p:regular r:id="rId41"/>
    </p:embeddedFont>
    <p:embeddedFont>
      <p:font typeface="PT Serif Bold" panose="020B0604020202020204" charset="0"/>
      <p:regular r:id="rId42"/>
    </p:embeddedFont>
    <p:embeddedFont>
      <p:font typeface="Roboto" panose="02000000000000000000" pitchFamily="2" charset="0"/>
      <p:regular r:id="rId43"/>
    </p:embeddedFont>
    <p:embeddedFont>
      <p:font typeface="Roboto Bold" panose="02000000000000000000" charset="0"/>
      <p:regular r:id="rId44"/>
    </p:embeddedFont>
    <p:embeddedFont>
      <p:font typeface="Roboto Bold Italics"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26" d="100"/>
          <a:sy n="26" d="100"/>
        </p:scale>
        <p:origin x="72" y="5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8.png"/><Relationship Id="rId3" Type="http://schemas.openxmlformats.org/officeDocument/2006/relationships/image" Target="../media/image8.svg"/><Relationship Id="rId7" Type="http://schemas.openxmlformats.org/officeDocument/2006/relationships/image" Target="../media/image24.png"/><Relationship Id="rId12"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17.png"/><Relationship Id="rId5" Type="http://schemas.openxmlformats.org/officeDocument/2006/relationships/image" Target="../media/image4.svg"/><Relationship Id="rId10" Type="http://schemas.openxmlformats.org/officeDocument/2006/relationships/image" Target="../media/image27.svg"/><Relationship Id="rId4" Type="http://schemas.openxmlformats.org/officeDocument/2006/relationships/image" Target="../media/image3.png"/><Relationship Id="rId9" Type="http://schemas.openxmlformats.org/officeDocument/2006/relationships/image" Target="../media/image26.png"/><Relationship Id="rId14" Type="http://schemas.openxmlformats.org/officeDocument/2006/relationships/image" Target="../media/image29.sv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3.svg"/><Relationship Id="rId7" Type="http://schemas.openxmlformats.org/officeDocument/2006/relationships/image" Target="../media/image3.png"/><Relationship Id="rId12" Type="http://schemas.openxmlformats.org/officeDocument/2006/relationships/image" Target="../media/image20.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svg"/><Relationship Id="rId4" Type="http://schemas.openxmlformats.org/officeDocument/2006/relationships/image" Target="../media/image14.jpe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2.sv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4.svg"/><Relationship Id="rId10"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2.svg"/><Relationship Id="rId7" Type="http://schemas.openxmlformats.org/officeDocument/2006/relationships/image" Target="../media/image48.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svg"/><Relationship Id="rId10" Type="http://schemas.openxmlformats.org/officeDocument/2006/relationships/image" Target="../media/image51.png"/><Relationship Id="rId4" Type="http://schemas.openxmlformats.org/officeDocument/2006/relationships/image" Target="../media/image3.png"/><Relationship Id="rId9"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svg"/><Relationship Id="rId7" Type="http://schemas.openxmlformats.org/officeDocument/2006/relationships/image" Target="../media/image19.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svg"/><Relationship Id="rId7" Type="http://schemas.openxmlformats.org/officeDocument/2006/relationships/image" Target="../media/image19.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6.jpeg"/></Relationships>
</file>

<file path=ppt/slides/_rels/slide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3.sv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8.svg"/><Relationship Id="rId4" Type="http://schemas.openxmlformats.org/officeDocument/2006/relationships/image" Target="../media/image14.jpe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sv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915640"/>
            <a:ext cx="9573861" cy="1347790"/>
          </a:xfrm>
          <a:custGeom>
            <a:avLst/>
            <a:gdLst/>
            <a:ahLst/>
            <a:cxnLst/>
            <a:rect l="l" t="t" r="r" b="b"/>
            <a:pathLst>
              <a:path w="9573861" h="1347790">
                <a:moveTo>
                  <a:pt x="0" y="0"/>
                </a:moveTo>
                <a:lnTo>
                  <a:pt x="9573861" y="0"/>
                </a:lnTo>
                <a:lnTo>
                  <a:pt x="9573861" y="1347791"/>
                </a:lnTo>
                <a:lnTo>
                  <a:pt x="0" y="1347791"/>
                </a:lnTo>
                <a:lnTo>
                  <a:pt x="0" y="0"/>
                </a:lnTo>
                <a:close/>
              </a:path>
            </a:pathLst>
          </a:custGeom>
          <a:blipFill>
            <a:blip r:embed="rId2">
              <a:extLst>
                <a:ext uri="{96DAC541-7B7A-43D3-8B79-37D633B846F1}">
                  <asvg:svgBlip xmlns:asvg="http://schemas.microsoft.com/office/drawing/2016/SVG/main" r:embed="rId3"/>
                </a:ext>
              </a:extLst>
            </a:blip>
            <a:stretch>
              <a:fillRect t="-3497" r="-14275"/>
            </a:stretch>
          </a:blipFill>
        </p:spPr>
        <p:txBody>
          <a:bodyPr/>
          <a:lstStyle/>
          <a:p>
            <a:endParaRPr lang="en-US"/>
          </a:p>
        </p:txBody>
      </p:sp>
      <p:sp>
        <p:nvSpPr>
          <p:cNvPr id="3" name="Freeform 3"/>
          <p:cNvSpPr/>
          <p:nvPr/>
        </p:nvSpPr>
        <p:spPr>
          <a:xfrm flipH="1">
            <a:off x="8714139" y="8915640"/>
            <a:ext cx="9573861" cy="1347790"/>
          </a:xfrm>
          <a:custGeom>
            <a:avLst/>
            <a:gdLst/>
            <a:ahLst/>
            <a:cxnLst/>
            <a:rect l="l" t="t" r="r" b="b"/>
            <a:pathLst>
              <a:path w="9573861" h="1347790">
                <a:moveTo>
                  <a:pt x="9573861" y="0"/>
                </a:moveTo>
                <a:lnTo>
                  <a:pt x="0" y="0"/>
                </a:lnTo>
                <a:lnTo>
                  <a:pt x="0" y="1347791"/>
                </a:lnTo>
                <a:lnTo>
                  <a:pt x="9573861" y="1347791"/>
                </a:lnTo>
                <a:lnTo>
                  <a:pt x="9573861" y="0"/>
                </a:lnTo>
                <a:close/>
              </a:path>
            </a:pathLst>
          </a:custGeom>
          <a:blipFill>
            <a:blip r:embed="rId2">
              <a:extLst>
                <a:ext uri="{96DAC541-7B7A-43D3-8B79-37D633B846F1}">
                  <asvg:svgBlip xmlns:asvg="http://schemas.microsoft.com/office/drawing/2016/SVG/main" r:embed="rId3"/>
                </a:ext>
              </a:extLst>
            </a:blip>
            <a:stretch>
              <a:fillRect t="-3497" r="-14275"/>
            </a:stretch>
          </a:blipFill>
        </p:spPr>
        <p:txBody>
          <a:bodyPr/>
          <a:lstStyle/>
          <a:p>
            <a:endParaRPr lang="en-US"/>
          </a:p>
        </p:txBody>
      </p:sp>
      <p:sp>
        <p:nvSpPr>
          <p:cNvPr id="4" name="Freeform 4"/>
          <p:cNvSpPr/>
          <p:nvPr/>
        </p:nvSpPr>
        <p:spPr>
          <a:xfrm rot="-10800000">
            <a:off x="8714139" y="-50328"/>
            <a:ext cx="9573861" cy="1347790"/>
          </a:xfrm>
          <a:custGeom>
            <a:avLst/>
            <a:gdLst/>
            <a:ahLst/>
            <a:cxnLst/>
            <a:rect l="l" t="t" r="r" b="b"/>
            <a:pathLst>
              <a:path w="9573861" h="1347790">
                <a:moveTo>
                  <a:pt x="0" y="0"/>
                </a:moveTo>
                <a:lnTo>
                  <a:pt x="9573861" y="0"/>
                </a:lnTo>
                <a:lnTo>
                  <a:pt x="9573861" y="1347790"/>
                </a:lnTo>
                <a:lnTo>
                  <a:pt x="0" y="1347790"/>
                </a:lnTo>
                <a:lnTo>
                  <a:pt x="0" y="0"/>
                </a:lnTo>
                <a:close/>
              </a:path>
            </a:pathLst>
          </a:custGeom>
          <a:blipFill>
            <a:blip r:embed="rId2">
              <a:extLst>
                <a:ext uri="{96DAC541-7B7A-43D3-8B79-37D633B846F1}">
                  <asvg:svgBlip xmlns:asvg="http://schemas.microsoft.com/office/drawing/2016/SVG/main" r:embed="rId3"/>
                </a:ext>
              </a:extLst>
            </a:blip>
            <a:stretch>
              <a:fillRect t="-3497" r="-14275"/>
            </a:stretch>
          </a:blipFill>
        </p:spPr>
        <p:txBody>
          <a:bodyPr/>
          <a:lstStyle/>
          <a:p>
            <a:endParaRPr lang="en-US"/>
          </a:p>
        </p:txBody>
      </p:sp>
      <p:sp>
        <p:nvSpPr>
          <p:cNvPr id="5" name="Freeform 5"/>
          <p:cNvSpPr/>
          <p:nvPr/>
        </p:nvSpPr>
        <p:spPr>
          <a:xfrm rot="-10800000" flipH="1">
            <a:off x="0" y="-50328"/>
            <a:ext cx="9573861" cy="1347790"/>
          </a:xfrm>
          <a:custGeom>
            <a:avLst/>
            <a:gdLst/>
            <a:ahLst/>
            <a:cxnLst/>
            <a:rect l="l" t="t" r="r" b="b"/>
            <a:pathLst>
              <a:path w="9573861" h="1347790">
                <a:moveTo>
                  <a:pt x="9573861" y="0"/>
                </a:moveTo>
                <a:lnTo>
                  <a:pt x="0" y="0"/>
                </a:lnTo>
                <a:lnTo>
                  <a:pt x="0" y="1347790"/>
                </a:lnTo>
                <a:lnTo>
                  <a:pt x="9573861" y="1347790"/>
                </a:lnTo>
                <a:lnTo>
                  <a:pt x="9573861" y="0"/>
                </a:lnTo>
                <a:close/>
              </a:path>
            </a:pathLst>
          </a:custGeom>
          <a:blipFill>
            <a:blip r:embed="rId2">
              <a:extLst>
                <a:ext uri="{96DAC541-7B7A-43D3-8B79-37D633B846F1}">
                  <asvg:svgBlip xmlns:asvg="http://schemas.microsoft.com/office/drawing/2016/SVG/main" r:embed="rId3"/>
                </a:ext>
              </a:extLst>
            </a:blip>
            <a:stretch>
              <a:fillRect t="-3497" r="-14275"/>
            </a:stretch>
          </a:blipFill>
        </p:spPr>
        <p:txBody>
          <a:bodyPr/>
          <a:lstStyle/>
          <a:p>
            <a:endParaRPr lang="en-US"/>
          </a:p>
        </p:txBody>
      </p:sp>
      <p:grpSp>
        <p:nvGrpSpPr>
          <p:cNvPr id="6" name="Group 6"/>
          <p:cNvGrpSpPr/>
          <p:nvPr/>
        </p:nvGrpSpPr>
        <p:grpSpPr>
          <a:xfrm>
            <a:off x="1399316" y="5244843"/>
            <a:ext cx="15485980" cy="1757928"/>
            <a:chOff x="0" y="0"/>
            <a:chExt cx="4769875" cy="541464"/>
          </a:xfrm>
        </p:grpSpPr>
        <p:sp>
          <p:nvSpPr>
            <p:cNvPr id="7" name="Freeform 7"/>
            <p:cNvSpPr/>
            <p:nvPr/>
          </p:nvSpPr>
          <p:spPr>
            <a:xfrm>
              <a:off x="0" y="0"/>
              <a:ext cx="4769875" cy="541464"/>
            </a:xfrm>
            <a:custGeom>
              <a:avLst/>
              <a:gdLst/>
              <a:ahLst/>
              <a:cxnLst/>
              <a:rect l="l" t="t" r="r" b="b"/>
              <a:pathLst>
                <a:path w="4769875" h="541464">
                  <a:moveTo>
                    <a:pt x="49993" y="0"/>
                  </a:moveTo>
                  <a:lnTo>
                    <a:pt x="4719882" y="0"/>
                  </a:lnTo>
                  <a:cubicBezTo>
                    <a:pt x="4733141" y="0"/>
                    <a:pt x="4745856" y="5267"/>
                    <a:pt x="4755232" y="14643"/>
                  </a:cubicBezTo>
                  <a:cubicBezTo>
                    <a:pt x="4764608" y="24018"/>
                    <a:pt x="4769875" y="36734"/>
                    <a:pt x="4769875" y="49993"/>
                  </a:cubicBezTo>
                  <a:lnTo>
                    <a:pt x="4769875" y="491471"/>
                  </a:lnTo>
                  <a:cubicBezTo>
                    <a:pt x="4769875" y="519081"/>
                    <a:pt x="4747492" y="541464"/>
                    <a:pt x="4719882" y="541464"/>
                  </a:cubicBezTo>
                  <a:lnTo>
                    <a:pt x="49993" y="541464"/>
                  </a:lnTo>
                  <a:cubicBezTo>
                    <a:pt x="36734" y="541464"/>
                    <a:pt x="24018" y="536197"/>
                    <a:pt x="14643" y="526821"/>
                  </a:cubicBezTo>
                  <a:cubicBezTo>
                    <a:pt x="5267" y="517445"/>
                    <a:pt x="0" y="504730"/>
                    <a:pt x="0" y="491471"/>
                  </a:cubicBezTo>
                  <a:lnTo>
                    <a:pt x="0" y="49993"/>
                  </a:lnTo>
                  <a:cubicBezTo>
                    <a:pt x="0" y="22383"/>
                    <a:pt x="22383" y="0"/>
                    <a:pt x="49993" y="0"/>
                  </a:cubicBezTo>
                  <a:close/>
                </a:path>
              </a:pathLst>
            </a:custGeom>
            <a:solidFill>
              <a:srgbClr val="186F7B"/>
            </a:solidFill>
          </p:spPr>
          <p:txBody>
            <a:bodyPr/>
            <a:lstStyle/>
            <a:p>
              <a:endParaRPr lang="en-US"/>
            </a:p>
          </p:txBody>
        </p:sp>
        <p:sp>
          <p:nvSpPr>
            <p:cNvPr id="8" name="TextBox 8"/>
            <p:cNvSpPr txBox="1"/>
            <p:nvPr/>
          </p:nvSpPr>
          <p:spPr>
            <a:xfrm>
              <a:off x="0" y="-38100"/>
              <a:ext cx="4769875" cy="579564"/>
            </a:xfrm>
            <a:prstGeom prst="rect">
              <a:avLst/>
            </a:prstGeom>
          </p:spPr>
          <p:txBody>
            <a:bodyPr lIns="52714" tIns="52714" rIns="52714" bIns="52714" rtlCol="0" anchor="ctr"/>
            <a:lstStyle/>
            <a:p>
              <a:pPr algn="ctr">
                <a:lnSpc>
                  <a:spcPts val="2660"/>
                </a:lnSpc>
              </a:pPr>
              <a:endParaRPr/>
            </a:p>
          </p:txBody>
        </p:sp>
      </p:grpSp>
      <p:sp>
        <p:nvSpPr>
          <p:cNvPr id="9" name="Freeform 9"/>
          <p:cNvSpPr/>
          <p:nvPr/>
        </p:nvSpPr>
        <p:spPr>
          <a:xfrm>
            <a:off x="2658479" y="7315624"/>
            <a:ext cx="918964" cy="918964"/>
          </a:xfrm>
          <a:custGeom>
            <a:avLst/>
            <a:gdLst/>
            <a:ahLst/>
            <a:cxnLst/>
            <a:rect l="l" t="t" r="r" b="b"/>
            <a:pathLst>
              <a:path w="918964" h="918964">
                <a:moveTo>
                  <a:pt x="0" y="0"/>
                </a:moveTo>
                <a:lnTo>
                  <a:pt x="918964" y="0"/>
                </a:lnTo>
                <a:lnTo>
                  <a:pt x="918964" y="918964"/>
                </a:lnTo>
                <a:lnTo>
                  <a:pt x="0" y="918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flipH="1">
            <a:off x="14845637" y="7315624"/>
            <a:ext cx="918964" cy="918964"/>
          </a:xfrm>
          <a:custGeom>
            <a:avLst/>
            <a:gdLst/>
            <a:ahLst/>
            <a:cxnLst/>
            <a:rect l="l" t="t" r="r" b="b"/>
            <a:pathLst>
              <a:path w="918964" h="918964">
                <a:moveTo>
                  <a:pt x="918964" y="0"/>
                </a:moveTo>
                <a:lnTo>
                  <a:pt x="0" y="0"/>
                </a:lnTo>
                <a:lnTo>
                  <a:pt x="0" y="918964"/>
                </a:lnTo>
                <a:lnTo>
                  <a:pt x="918964" y="918964"/>
                </a:lnTo>
                <a:lnTo>
                  <a:pt x="918964"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1" name="Freeform 11"/>
          <p:cNvSpPr/>
          <p:nvPr/>
        </p:nvSpPr>
        <p:spPr>
          <a:xfrm>
            <a:off x="140152" y="1508734"/>
            <a:ext cx="2518327" cy="928164"/>
          </a:xfrm>
          <a:custGeom>
            <a:avLst/>
            <a:gdLst/>
            <a:ahLst/>
            <a:cxnLst/>
            <a:rect l="l" t="t" r="r" b="b"/>
            <a:pathLst>
              <a:path w="2518327" h="928164">
                <a:moveTo>
                  <a:pt x="0" y="0"/>
                </a:moveTo>
                <a:lnTo>
                  <a:pt x="2518327" y="0"/>
                </a:lnTo>
                <a:lnTo>
                  <a:pt x="2518327" y="928164"/>
                </a:lnTo>
                <a:lnTo>
                  <a:pt x="0" y="928164"/>
                </a:lnTo>
                <a:lnTo>
                  <a:pt x="0" y="0"/>
                </a:lnTo>
                <a:close/>
              </a:path>
            </a:pathLst>
          </a:custGeom>
          <a:blipFill>
            <a:blip r:embed="rId6"/>
            <a:stretch>
              <a:fillRect/>
            </a:stretch>
          </a:blipFill>
        </p:spPr>
        <p:txBody>
          <a:bodyPr/>
          <a:lstStyle/>
          <a:p>
            <a:endParaRPr lang="en-US"/>
          </a:p>
        </p:txBody>
      </p:sp>
      <p:sp>
        <p:nvSpPr>
          <p:cNvPr id="12" name="Freeform 12"/>
          <p:cNvSpPr/>
          <p:nvPr/>
        </p:nvSpPr>
        <p:spPr>
          <a:xfrm>
            <a:off x="15697061" y="1297462"/>
            <a:ext cx="2376470" cy="1770325"/>
          </a:xfrm>
          <a:custGeom>
            <a:avLst/>
            <a:gdLst/>
            <a:ahLst/>
            <a:cxnLst/>
            <a:rect l="l" t="t" r="r" b="b"/>
            <a:pathLst>
              <a:path w="2376470" h="1770325">
                <a:moveTo>
                  <a:pt x="0" y="0"/>
                </a:moveTo>
                <a:lnTo>
                  <a:pt x="2376469" y="0"/>
                </a:lnTo>
                <a:lnTo>
                  <a:pt x="2376469" y="1770326"/>
                </a:lnTo>
                <a:lnTo>
                  <a:pt x="0" y="1770326"/>
                </a:lnTo>
                <a:lnTo>
                  <a:pt x="0" y="0"/>
                </a:lnTo>
                <a:close/>
              </a:path>
            </a:pathLst>
          </a:custGeom>
          <a:blipFill>
            <a:blip r:embed="rId7"/>
            <a:stretch>
              <a:fillRect/>
            </a:stretch>
          </a:blipFill>
        </p:spPr>
        <p:txBody>
          <a:bodyPr/>
          <a:lstStyle/>
          <a:p>
            <a:endParaRPr lang="en-US"/>
          </a:p>
        </p:txBody>
      </p:sp>
      <p:sp>
        <p:nvSpPr>
          <p:cNvPr id="13" name="TextBox 13"/>
          <p:cNvSpPr txBox="1"/>
          <p:nvPr/>
        </p:nvSpPr>
        <p:spPr>
          <a:xfrm>
            <a:off x="2558771" y="2089334"/>
            <a:ext cx="13034645" cy="2564959"/>
          </a:xfrm>
          <a:prstGeom prst="rect">
            <a:avLst/>
          </a:prstGeom>
        </p:spPr>
        <p:txBody>
          <a:bodyPr lIns="0" tIns="0" rIns="0" bIns="0" rtlCol="0" anchor="t">
            <a:spAutoFit/>
          </a:bodyPr>
          <a:lstStyle/>
          <a:p>
            <a:pPr algn="ctr">
              <a:lnSpc>
                <a:spcPts val="5049"/>
              </a:lnSpc>
            </a:pPr>
            <a:r>
              <a:rPr lang="en-US" sz="4207" b="1">
                <a:solidFill>
                  <a:srgbClr val="06303B"/>
                </a:solidFill>
                <a:latin typeface="Antonio Bold"/>
                <a:ea typeface="Antonio Bold"/>
                <a:cs typeface="Antonio Bold"/>
                <a:sym typeface="Antonio Bold"/>
              </a:rPr>
              <a:t>PROJET DE FIN D’ÉTUDES </a:t>
            </a:r>
          </a:p>
          <a:p>
            <a:pPr algn="ctr">
              <a:lnSpc>
                <a:spcPts val="5049"/>
              </a:lnSpc>
            </a:pPr>
            <a:endParaRPr lang="en-US" sz="4207" b="1">
              <a:solidFill>
                <a:srgbClr val="06303B"/>
              </a:solidFill>
              <a:latin typeface="Antonio Bold"/>
              <a:ea typeface="Antonio Bold"/>
              <a:cs typeface="Antonio Bold"/>
              <a:sym typeface="Antonio Bold"/>
            </a:endParaRPr>
          </a:p>
          <a:p>
            <a:pPr algn="ctr">
              <a:lnSpc>
                <a:spcPts val="5049"/>
              </a:lnSpc>
            </a:pPr>
            <a:r>
              <a:rPr lang="en-US" sz="4207" b="1">
                <a:solidFill>
                  <a:srgbClr val="06303B"/>
                </a:solidFill>
                <a:latin typeface="Antonio Bold"/>
                <a:ea typeface="Antonio Bold"/>
                <a:cs typeface="Antonio Bold"/>
                <a:sym typeface="Antonio Bold"/>
              </a:rPr>
              <a:t>POUR L’OBTENTION DU DIPLÔME NATIONAL D’INGÉNIEUR EN INFORMATIQUE</a:t>
            </a:r>
          </a:p>
        </p:txBody>
      </p:sp>
      <p:sp>
        <p:nvSpPr>
          <p:cNvPr id="14" name="TextBox 14"/>
          <p:cNvSpPr txBox="1"/>
          <p:nvPr/>
        </p:nvSpPr>
        <p:spPr>
          <a:xfrm>
            <a:off x="2155680" y="5322149"/>
            <a:ext cx="14378219" cy="1453556"/>
          </a:xfrm>
          <a:prstGeom prst="rect">
            <a:avLst/>
          </a:prstGeom>
        </p:spPr>
        <p:txBody>
          <a:bodyPr lIns="0" tIns="0" rIns="0" bIns="0" rtlCol="0" anchor="t">
            <a:spAutoFit/>
          </a:bodyPr>
          <a:lstStyle/>
          <a:p>
            <a:pPr algn="ctr">
              <a:lnSpc>
                <a:spcPts val="3882"/>
              </a:lnSpc>
              <a:spcBef>
                <a:spcPct val="0"/>
              </a:spcBef>
            </a:pPr>
            <a:r>
              <a:rPr lang="en-US" sz="2773" b="1" i="1">
                <a:solidFill>
                  <a:srgbClr val="FFFFFF"/>
                </a:solidFill>
                <a:latin typeface="Roboto Bold Italics"/>
                <a:ea typeface="Roboto Bold Italics"/>
                <a:cs typeface="Roboto Bold Italics"/>
                <a:sym typeface="Roboto Bold Italics"/>
              </a:rPr>
              <a:t>Conception et Développement d’une Application Web de Suivi des Dossiers Clients et de Prise de Rendez-vous avec Intégration d’une Chaîne DevOps pour l’Automatisation des Processus – CETIME</a:t>
            </a:r>
          </a:p>
        </p:txBody>
      </p:sp>
      <p:sp>
        <p:nvSpPr>
          <p:cNvPr id="15" name="TextBox 15"/>
          <p:cNvSpPr txBox="1"/>
          <p:nvPr/>
        </p:nvSpPr>
        <p:spPr>
          <a:xfrm>
            <a:off x="5217784" y="7322477"/>
            <a:ext cx="2552964" cy="349390"/>
          </a:xfrm>
          <a:prstGeom prst="rect">
            <a:avLst/>
          </a:prstGeom>
        </p:spPr>
        <p:txBody>
          <a:bodyPr lIns="0" tIns="0" rIns="0" bIns="0" rtlCol="0" anchor="t">
            <a:spAutoFit/>
          </a:bodyPr>
          <a:lstStyle/>
          <a:p>
            <a:pPr algn="l">
              <a:lnSpc>
                <a:spcPts val="2792"/>
              </a:lnSpc>
              <a:spcBef>
                <a:spcPct val="0"/>
              </a:spcBef>
            </a:pPr>
            <a:r>
              <a:rPr lang="en-US" sz="1994">
                <a:solidFill>
                  <a:srgbClr val="000000"/>
                </a:solidFill>
                <a:latin typeface="Roboto"/>
                <a:ea typeface="Roboto"/>
                <a:cs typeface="Roboto"/>
                <a:sym typeface="Roboto"/>
              </a:rPr>
              <a:t>Réalisé par :</a:t>
            </a:r>
          </a:p>
        </p:txBody>
      </p:sp>
      <p:sp>
        <p:nvSpPr>
          <p:cNvPr id="16" name="TextBox 16"/>
          <p:cNvSpPr txBox="1"/>
          <p:nvPr/>
        </p:nvSpPr>
        <p:spPr>
          <a:xfrm>
            <a:off x="10163511" y="7322477"/>
            <a:ext cx="2424726" cy="349390"/>
          </a:xfrm>
          <a:prstGeom prst="rect">
            <a:avLst/>
          </a:prstGeom>
        </p:spPr>
        <p:txBody>
          <a:bodyPr lIns="0" tIns="0" rIns="0" bIns="0" rtlCol="0" anchor="t">
            <a:spAutoFit/>
          </a:bodyPr>
          <a:lstStyle/>
          <a:p>
            <a:pPr algn="l">
              <a:lnSpc>
                <a:spcPts val="2792"/>
              </a:lnSpc>
              <a:spcBef>
                <a:spcPct val="0"/>
              </a:spcBef>
            </a:pPr>
            <a:r>
              <a:rPr lang="en-US" sz="1994">
                <a:solidFill>
                  <a:srgbClr val="000000"/>
                </a:solidFill>
                <a:latin typeface="Roboto"/>
                <a:ea typeface="Roboto"/>
                <a:cs typeface="Roboto"/>
                <a:sym typeface="Roboto"/>
              </a:rPr>
              <a:t>Encadré par: </a:t>
            </a:r>
          </a:p>
        </p:txBody>
      </p:sp>
      <p:sp>
        <p:nvSpPr>
          <p:cNvPr id="17" name="TextBox 17"/>
          <p:cNvSpPr txBox="1"/>
          <p:nvPr/>
        </p:nvSpPr>
        <p:spPr>
          <a:xfrm>
            <a:off x="5217784" y="7597204"/>
            <a:ext cx="3858310" cy="529262"/>
          </a:xfrm>
          <a:prstGeom prst="rect">
            <a:avLst/>
          </a:prstGeom>
        </p:spPr>
        <p:txBody>
          <a:bodyPr lIns="0" tIns="0" rIns="0" bIns="0" rtlCol="0" anchor="t">
            <a:spAutoFit/>
          </a:bodyPr>
          <a:lstStyle/>
          <a:p>
            <a:pPr algn="l">
              <a:lnSpc>
                <a:spcPts val="4277"/>
              </a:lnSpc>
              <a:spcBef>
                <a:spcPct val="0"/>
              </a:spcBef>
            </a:pPr>
            <a:r>
              <a:rPr lang="en-US" sz="3055" b="1">
                <a:solidFill>
                  <a:srgbClr val="115A6D"/>
                </a:solidFill>
                <a:latin typeface="Roboto Bold"/>
                <a:ea typeface="Roboto Bold"/>
                <a:cs typeface="Roboto Bold"/>
                <a:sym typeface="Roboto Bold"/>
              </a:rPr>
              <a:t>Khalil ZRIBI</a:t>
            </a:r>
          </a:p>
        </p:txBody>
      </p:sp>
      <p:sp>
        <p:nvSpPr>
          <p:cNvPr id="18" name="TextBox 18"/>
          <p:cNvSpPr txBox="1"/>
          <p:nvPr/>
        </p:nvSpPr>
        <p:spPr>
          <a:xfrm>
            <a:off x="10163511" y="7597204"/>
            <a:ext cx="3858310" cy="529262"/>
          </a:xfrm>
          <a:prstGeom prst="rect">
            <a:avLst/>
          </a:prstGeom>
        </p:spPr>
        <p:txBody>
          <a:bodyPr lIns="0" tIns="0" rIns="0" bIns="0" rtlCol="0" anchor="t">
            <a:spAutoFit/>
          </a:bodyPr>
          <a:lstStyle/>
          <a:p>
            <a:pPr algn="l">
              <a:lnSpc>
                <a:spcPts val="4277"/>
              </a:lnSpc>
              <a:spcBef>
                <a:spcPct val="0"/>
              </a:spcBef>
            </a:pPr>
            <a:r>
              <a:rPr lang="en-US" sz="3055" b="1">
                <a:solidFill>
                  <a:srgbClr val="115A6D"/>
                </a:solidFill>
                <a:latin typeface="Roboto Bold"/>
                <a:ea typeface="Roboto Bold"/>
                <a:cs typeface="Roboto Bold"/>
                <a:sym typeface="Roboto Bold"/>
              </a:rPr>
              <a:t>Dalel Ayed Lakhel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64921"/>
            <a:ext cx="18288000" cy="2331720"/>
          </a:xfrm>
          <a:custGeom>
            <a:avLst/>
            <a:gdLst/>
            <a:ahLst/>
            <a:cxnLst/>
            <a:rect l="l" t="t" r="r" b="b"/>
            <a:pathLst>
              <a:path w="18288000" h="2331720">
                <a:moveTo>
                  <a:pt x="0" y="0"/>
                </a:moveTo>
                <a:lnTo>
                  <a:pt x="18288000" y="0"/>
                </a:lnTo>
                <a:lnTo>
                  <a:pt x="18288000" y="2331720"/>
                </a:lnTo>
                <a:lnTo>
                  <a:pt x="0" y="2331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0" y="-509641"/>
            <a:ext cx="18288000" cy="2331720"/>
          </a:xfrm>
          <a:custGeom>
            <a:avLst/>
            <a:gdLst/>
            <a:ahLst/>
            <a:cxnLst/>
            <a:rect l="l" t="t" r="r" b="b"/>
            <a:pathLst>
              <a:path w="18288000" h="2331720">
                <a:moveTo>
                  <a:pt x="0" y="2331720"/>
                </a:moveTo>
                <a:lnTo>
                  <a:pt x="18288000" y="2331720"/>
                </a:lnTo>
                <a:lnTo>
                  <a:pt x="18288000" y="0"/>
                </a:lnTo>
                <a:lnTo>
                  <a:pt x="0" y="0"/>
                </a:lnTo>
                <a:lnTo>
                  <a:pt x="0" y="233172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232892" y="3372463"/>
            <a:ext cx="9822215" cy="2781300"/>
          </a:xfrm>
          <a:prstGeom prst="rect">
            <a:avLst/>
          </a:prstGeom>
        </p:spPr>
        <p:txBody>
          <a:bodyPr lIns="0" tIns="0" rIns="0" bIns="0" rtlCol="0" anchor="t">
            <a:spAutoFit/>
          </a:bodyPr>
          <a:lstStyle/>
          <a:p>
            <a:pPr algn="ctr">
              <a:lnSpc>
                <a:spcPts val="10995"/>
              </a:lnSpc>
            </a:pPr>
            <a:r>
              <a:rPr lang="en-US" sz="9163" b="1">
                <a:solidFill>
                  <a:srgbClr val="115A6D"/>
                </a:solidFill>
                <a:latin typeface="Antonio Bold"/>
                <a:ea typeface="Antonio Bold"/>
                <a:cs typeface="Antonio Bold"/>
                <a:sym typeface="Antonio Bold"/>
              </a:rPr>
              <a:t>ETUDE DE L'EXISTANT / CRITIQUE DE L'EXISTANT</a:t>
            </a:r>
          </a:p>
        </p:txBody>
      </p:sp>
      <p:sp>
        <p:nvSpPr>
          <p:cNvPr id="5" name="Freeform 5"/>
          <p:cNvSpPr/>
          <p:nvPr/>
        </p:nvSpPr>
        <p:spPr>
          <a:xfrm rot="-10800000">
            <a:off x="14417065" y="4299158"/>
            <a:ext cx="927910" cy="927910"/>
          </a:xfrm>
          <a:custGeom>
            <a:avLst/>
            <a:gdLst/>
            <a:ahLst/>
            <a:cxnLst/>
            <a:rect l="l" t="t" r="r" b="b"/>
            <a:pathLst>
              <a:path w="927910" h="927910">
                <a:moveTo>
                  <a:pt x="0" y="0"/>
                </a:moveTo>
                <a:lnTo>
                  <a:pt x="927910" y="0"/>
                </a:lnTo>
                <a:lnTo>
                  <a:pt x="927910" y="927910"/>
                </a:lnTo>
                <a:lnTo>
                  <a:pt x="0" y="9279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rot="-10800000" flipH="1">
            <a:off x="2943025" y="4299158"/>
            <a:ext cx="927910" cy="927910"/>
          </a:xfrm>
          <a:custGeom>
            <a:avLst/>
            <a:gdLst/>
            <a:ahLst/>
            <a:cxnLst/>
            <a:rect l="l" t="t" r="r" b="b"/>
            <a:pathLst>
              <a:path w="927910" h="927910">
                <a:moveTo>
                  <a:pt x="927910" y="0"/>
                </a:moveTo>
                <a:lnTo>
                  <a:pt x="0" y="0"/>
                </a:lnTo>
                <a:lnTo>
                  <a:pt x="0" y="927910"/>
                </a:lnTo>
                <a:lnTo>
                  <a:pt x="927910" y="927910"/>
                </a:lnTo>
                <a:lnTo>
                  <a:pt x="92791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71772" y="0"/>
            <a:ext cx="4710854" cy="3907429"/>
            <a:chOff x="0" y="0"/>
            <a:chExt cx="1240719" cy="1029117"/>
          </a:xfrm>
        </p:grpSpPr>
        <p:sp>
          <p:nvSpPr>
            <p:cNvPr id="3" name="Freeform 3"/>
            <p:cNvSpPr/>
            <p:nvPr/>
          </p:nvSpPr>
          <p:spPr>
            <a:xfrm>
              <a:off x="0" y="0"/>
              <a:ext cx="1240719" cy="1029117"/>
            </a:xfrm>
            <a:custGeom>
              <a:avLst/>
              <a:gdLst/>
              <a:ahLst/>
              <a:cxnLst/>
              <a:rect l="l" t="t" r="r" b="b"/>
              <a:pathLst>
                <a:path w="1240719" h="1029117">
                  <a:moveTo>
                    <a:pt x="0" y="0"/>
                  </a:moveTo>
                  <a:lnTo>
                    <a:pt x="1240719" y="0"/>
                  </a:lnTo>
                  <a:lnTo>
                    <a:pt x="1240719" y="1029117"/>
                  </a:lnTo>
                  <a:lnTo>
                    <a:pt x="0" y="1029117"/>
                  </a:lnTo>
                  <a:close/>
                </a:path>
              </a:pathLst>
            </a:custGeom>
            <a:solidFill>
              <a:srgbClr val="186F7B"/>
            </a:solidFill>
          </p:spPr>
          <p:txBody>
            <a:bodyPr/>
            <a:lstStyle/>
            <a:p>
              <a:endParaRPr lang="en-US"/>
            </a:p>
          </p:txBody>
        </p:sp>
        <p:sp>
          <p:nvSpPr>
            <p:cNvPr id="4" name="TextBox 4"/>
            <p:cNvSpPr txBox="1"/>
            <p:nvPr/>
          </p:nvSpPr>
          <p:spPr>
            <a:xfrm>
              <a:off x="0" y="-38100"/>
              <a:ext cx="1240719" cy="106721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71772" y="0"/>
            <a:ext cx="2397128" cy="4417371"/>
            <a:chOff x="0" y="0"/>
            <a:chExt cx="631342" cy="1163423"/>
          </a:xfrm>
        </p:grpSpPr>
        <p:sp>
          <p:nvSpPr>
            <p:cNvPr id="6" name="Freeform 6"/>
            <p:cNvSpPr/>
            <p:nvPr/>
          </p:nvSpPr>
          <p:spPr>
            <a:xfrm>
              <a:off x="0" y="0"/>
              <a:ext cx="631342" cy="1163423"/>
            </a:xfrm>
            <a:custGeom>
              <a:avLst/>
              <a:gdLst/>
              <a:ahLst/>
              <a:cxnLst/>
              <a:rect l="l" t="t" r="r" b="b"/>
              <a:pathLst>
                <a:path w="631342" h="1163423">
                  <a:moveTo>
                    <a:pt x="0" y="0"/>
                  </a:moveTo>
                  <a:lnTo>
                    <a:pt x="631342" y="0"/>
                  </a:lnTo>
                  <a:lnTo>
                    <a:pt x="631342" y="1163423"/>
                  </a:lnTo>
                  <a:lnTo>
                    <a:pt x="0" y="1163423"/>
                  </a:lnTo>
                  <a:close/>
                </a:path>
              </a:pathLst>
            </a:custGeom>
            <a:solidFill>
              <a:srgbClr val="57BCC6"/>
            </a:solidFill>
          </p:spPr>
          <p:txBody>
            <a:bodyPr/>
            <a:lstStyle/>
            <a:p>
              <a:endParaRPr lang="en-US"/>
            </a:p>
          </p:txBody>
        </p:sp>
        <p:sp>
          <p:nvSpPr>
            <p:cNvPr id="7" name="TextBox 7"/>
            <p:cNvSpPr txBox="1"/>
            <p:nvPr/>
          </p:nvSpPr>
          <p:spPr>
            <a:xfrm>
              <a:off x="0" y="-38100"/>
              <a:ext cx="631342" cy="120152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flipH="1">
            <a:off x="10980991" y="5654426"/>
            <a:ext cx="12961436" cy="1652583"/>
          </a:xfrm>
          <a:custGeom>
            <a:avLst/>
            <a:gdLst/>
            <a:ahLst/>
            <a:cxnLst/>
            <a:rect l="l" t="t" r="r" b="b"/>
            <a:pathLst>
              <a:path w="12961436" h="1652583">
                <a:moveTo>
                  <a:pt x="12961435" y="0"/>
                </a:moveTo>
                <a:lnTo>
                  <a:pt x="0" y="0"/>
                </a:lnTo>
                <a:lnTo>
                  <a:pt x="0" y="1652583"/>
                </a:lnTo>
                <a:lnTo>
                  <a:pt x="12961435" y="1652583"/>
                </a:lnTo>
                <a:lnTo>
                  <a:pt x="1296143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2133672" y="1997447"/>
            <a:ext cx="4839849" cy="483984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6F7B"/>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2391578" y="2240050"/>
            <a:ext cx="4354643" cy="43546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en-US"/>
            </a:p>
          </p:txBody>
        </p:sp>
      </p:grpSp>
      <p:sp>
        <p:nvSpPr>
          <p:cNvPr id="14" name="Freeform 14"/>
          <p:cNvSpPr/>
          <p:nvPr/>
        </p:nvSpPr>
        <p:spPr>
          <a:xfrm rot="-10800000">
            <a:off x="15348667" y="908763"/>
            <a:ext cx="927910" cy="927910"/>
          </a:xfrm>
          <a:custGeom>
            <a:avLst/>
            <a:gdLst/>
            <a:ahLst/>
            <a:cxnLst/>
            <a:rect l="l" t="t" r="r" b="b"/>
            <a:pathLst>
              <a:path w="927910" h="927910">
                <a:moveTo>
                  <a:pt x="0" y="0"/>
                </a:moveTo>
                <a:lnTo>
                  <a:pt x="927911" y="0"/>
                </a:lnTo>
                <a:lnTo>
                  <a:pt x="927911" y="927911"/>
                </a:lnTo>
                <a:lnTo>
                  <a:pt x="0" y="92791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5" name="Freeform 15"/>
          <p:cNvSpPr/>
          <p:nvPr/>
        </p:nvSpPr>
        <p:spPr>
          <a:xfrm>
            <a:off x="1466728" y="3511161"/>
            <a:ext cx="469006" cy="471363"/>
          </a:xfrm>
          <a:custGeom>
            <a:avLst/>
            <a:gdLst/>
            <a:ahLst/>
            <a:cxnLst/>
            <a:rect l="l" t="t" r="r" b="b"/>
            <a:pathLst>
              <a:path w="469006" h="471363">
                <a:moveTo>
                  <a:pt x="0" y="0"/>
                </a:moveTo>
                <a:lnTo>
                  <a:pt x="469006" y="0"/>
                </a:lnTo>
                <a:lnTo>
                  <a:pt x="469006" y="471362"/>
                </a:lnTo>
                <a:lnTo>
                  <a:pt x="0" y="47136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6" name="TextBox 16"/>
          <p:cNvSpPr txBox="1"/>
          <p:nvPr/>
        </p:nvSpPr>
        <p:spPr>
          <a:xfrm>
            <a:off x="500145" y="1451183"/>
            <a:ext cx="8643855" cy="1092528"/>
          </a:xfrm>
          <a:prstGeom prst="rect">
            <a:avLst/>
          </a:prstGeom>
        </p:spPr>
        <p:txBody>
          <a:bodyPr lIns="0" tIns="0" rIns="0" bIns="0" rtlCol="0" anchor="t">
            <a:spAutoFit/>
          </a:bodyPr>
          <a:lstStyle/>
          <a:p>
            <a:pPr algn="l">
              <a:lnSpc>
                <a:spcPts val="8615"/>
              </a:lnSpc>
            </a:pPr>
            <a:r>
              <a:rPr lang="en-US" sz="7179" b="1">
                <a:solidFill>
                  <a:srgbClr val="115A6D"/>
                </a:solidFill>
                <a:latin typeface="Antonio Bold"/>
                <a:ea typeface="Antonio Bold"/>
                <a:cs typeface="Antonio Bold"/>
                <a:sym typeface="Antonio Bold"/>
              </a:rPr>
              <a:t>ÉTUDE DE L'EXISTANT</a:t>
            </a:r>
          </a:p>
        </p:txBody>
      </p:sp>
      <p:sp>
        <p:nvSpPr>
          <p:cNvPr id="17" name="TextBox 17"/>
          <p:cNvSpPr txBox="1"/>
          <p:nvPr/>
        </p:nvSpPr>
        <p:spPr>
          <a:xfrm>
            <a:off x="2106750" y="3455328"/>
            <a:ext cx="6370522"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ERP actuel : Odoo 10</a:t>
            </a:r>
          </a:p>
        </p:txBody>
      </p:sp>
      <p:sp>
        <p:nvSpPr>
          <p:cNvPr id="18" name="Freeform 18"/>
          <p:cNvSpPr/>
          <p:nvPr/>
        </p:nvSpPr>
        <p:spPr>
          <a:xfrm>
            <a:off x="1466728" y="4181690"/>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9" name="TextBox 19"/>
          <p:cNvSpPr txBox="1"/>
          <p:nvPr/>
        </p:nvSpPr>
        <p:spPr>
          <a:xfrm>
            <a:off x="2106750" y="4125858"/>
            <a:ext cx="6370522"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Création des dossiers : Manuelle</a:t>
            </a:r>
          </a:p>
        </p:txBody>
      </p:sp>
      <p:sp>
        <p:nvSpPr>
          <p:cNvPr id="20" name="Freeform 20"/>
          <p:cNvSpPr/>
          <p:nvPr/>
        </p:nvSpPr>
        <p:spPr>
          <a:xfrm>
            <a:off x="1466728" y="4852219"/>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1" name="TextBox 21"/>
          <p:cNvSpPr txBox="1"/>
          <p:nvPr/>
        </p:nvSpPr>
        <p:spPr>
          <a:xfrm>
            <a:off x="2106750" y="4796387"/>
            <a:ext cx="9500584"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Suivi des demandes : Par email ou documents papier</a:t>
            </a:r>
          </a:p>
        </p:txBody>
      </p:sp>
      <p:sp>
        <p:nvSpPr>
          <p:cNvPr id="22" name="Freeform 22"/>
          <p:cNvSpPr/>
          <p:nvPr/>
        </p:nvSpPr>
        <p:spPr>
          <a:xfrm>
            <a:off x="1466728" y="5523607"/>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3" name="TextBox 23"/>
          <p:cNvSpPr txBox="1"/>
          <p:nvPr/>
        </p:nvSpPr>
        <p:spPr>
          <a:xfrm>
            <a:off x="2106750" y="5467774"/>
            <a:ext cx="10026921"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Rendez-vous : Planifiés par téléphone ou agenda local</a:t>
            </a:r>
          </a:p>
        </p:txBody>
      </p:sp>
      <p:sp>
        <p:nvSpPr>
          <p:cNvPr id="24" name="Freeform 24"/>
          <p:cNvSpPr/>
          <p:nvPr/>
        </p:nvSpPr>
        <p:spPr>
          <a:xfrm>
            <a:off x="1466728" y="6194136"/>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5" name="TextBox 25"/>
          <p:cNvSpPr txBox="1"/>
          <p:nvPr/>
        </p:nvSpPr>
        <p:spPr>
          <a:xfrm>
            <a:off x="2106750" y="6138304"/>
            <a:ext cx="9500584"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Communication client : Téléphone / email</a:t>
            </a:r>
          </a:p>
        </p:txBody>
      </p:sp>
      <p:sp>
        <p:nvSpPr>
          <p:cNvPr id="26" name="Freeform 26"/>
          <p:cNvSpPr/>
          <p:nvPr/>
        </p:nvSpPr>
        <p:spPr>
          <a:xfrm>
            <a:off x="1466728" y="6864665"/>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7" name="TextBox 27"/>
          <p:cNvSpPr txBox="1"/>
          <p:nvPr/>
        </p:nvSpPr>
        <p:spPr>
          <a:xfrm>
            <a:off x="2106750" y="6808833"/>
            <a:ext cx="9500584"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Reporting : Fichiers manuels, pas de KPI dynamiques</a:t>
            </a:r>
          </a:p>
        </p:txBody>
      </p:sp>
      <p:sp>
        <p:nvSpPr>
          <p:cNvPr id="28" name="Freeform 28"/>
          <p:cNvSpPr/>
          <p:nvPr/>
        </p:nvSpPr>
        <p:spPr>
          <a:xfrm>
            <a:off x="1466728" y="7555103"/>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9" name="TextBox 29"/>
          <p:cNvSpPr txBox="1"/>
          <p:nvPr/>
        </p:nvSpPr>
        <p:spPr>
          <a:xfrm>
            <a:off x="2106750" y="7499270"/>
            <a:ext cx="9500584"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Interface client : Absente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71772" y="0"/>
            <a:ext cx="4710854" cy="3907429"/>
            <a:chOff x="0" y="0"/>
            <a:chExt cx="1240719" cy="1029117"/>
          </a:xfrm>
        </p:grpSpPr>
        <p:sp>
          <p:nvSpPr>
            <p:cNvPr id="3" name="Freeform 3"/>
            <p:cNvSpPr/>
            <p:nvPr/>
          </p:nvSpPr>
          <p:spPr>
            <a:xfrm>
              <a:off x="0" y="0"/>
              <a:ext cx="1240719" cy="1029117"/>
            </a:xfrm>
            <a:custGeom>
              <a:avLst/>
              <a:gdLst/>
              <a:ahLst/>
              <a:cxnLst/>
              <a:rect l="l" t="t" r="r" b="b"/>
              <a:pathLst>
                <a:path w="1240719" h="1029117">
                  <a:moveTo>
                    <a:pt x="0" y="0"/>
                  </a:moveTo>
                  <a:lnTo>
                    <a:pt x="1240719" y="0"/>
                  </a:lnTo>
                  <a:lnTo>
                    <a:pt x="1240719" y="1029117"/>
                  </a:lnTo>
                  <a:lnTo>
                    <a:pt x="0" y="1029117"/>
                  </a:lnTo>
                  <a:close/>
                </a:path>
              </a:pathLst>
            </a:custGeom>
            <a:solidFill>
              <a:srgbClr val="186F7B"/>
            </a:solidFill>
          </p:spPr>
          <p:txBody>
            <a:bodyPr/>
            <a:lstStyle/>
            <a:p>
              <a:endParaRPr lang="en-US"/>
            </a:p>
          </p:txBody>
        </p:sp>
        <p:sp>
          <p:nvSpPr>
            <p:cNvPr id="4" name="TextBox 4"/>
            <p:cNvSpPr txBox="1"/>
            <p:nvPr/>
          </p:nvSpPr>
          <p:spPr>
            <a:xfrm>
              <a:off x="0" y="-38100"/>
              <a:ext cx="1240719" cy="106721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71772" y="0"/>
            <a:ext cx="2397128" cy="4417371"/>
            <a:chOff x="0" y="0"/>
            <a:chExt cx="631342" cy="1163423"/>
          </a:xfrm>
        </p:grpSpPr>
        <p:sp>
          <p:nvSpPr>
            <p:cNvPr id="6" name="Freeform 6"/>
            <p:cNvSpPr/>
            <p:nvPr/>
          </p:nvSpPr>
          <p:spPr>
            <a:xfrm>
              <a:off x="0" y="0"/>
              <a:ext cx="631342" cy="1163423"/>
            </a:xfrm>
            <a:custGeom>
              <a:avLst/>
              <a:gdLst/>
              <a:ahLst/>
              <a:cxnLst/>
              <a:rect l="l" t="t" r="r" b="b"/>
              <a:pathLst>
                <a:path w="631342" h="1163423">
                  <a:moveTo>
                    <a:pt x="0" y="0"/>
                  </a:moveTo>
                  <a:lnTo>
                    <a:pt x="631342" y="0"/>
                  </a:lnTo>
                  <a:lnTo>
                    <a:pt x="631342" y="1163423"/>
                  </a:lnTo>
                  <a:lnTo>
                    <a:pt x="0" y="1163423"/>
                  </a:lnTo>
                  <a:close/>
                </a:path>
              </a:pathLst>
            </a:custGeom>
            <a:solidFill>
              <a:srgbClr val="57BCC6"/>
            </a:solidFill>
          </p:spPr>
          <p:txBody>
            <a:bodyPr/>
            <a:lstStyle/>
            <a:p>
              <a:endParaRPr lang="en-US"/>
            </a:p>
          </p:txBody>
        </p:sp>
        <p:sp>
          <p:nvSpPr>
            <p:cNvPr id="7" name="TextBox 7"/>
            <p:cNvSpPr txBox="1"/>
            <p:nvPr/>
          </p:nvSpPr>
          <p:spPr>
            <a:xfrm>
              <a:off x="0" y="-38100"/>
              <a:ext cx="631342" cy="120152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flipH="1">
            <a:off x="10980991" y="5654426"/>
            <a:ext cx="12961436" cy="1652583"/>
          </a:xfrm>
          <a:custGeom>
            <a:avLst/>
            <a:gdLst/>
            <a:ahLst/>
            <a:cxnLst/>
            <a:rect l="l" t="t" r="r" b="b"/>
            <a:pathLst>
              <a:path w="12961436" h="1652583">
                <a:moveTo>
                  <a:pt x="12961435" y="0"/>
                </a:moveTo>
                <a:lnTo>
                  <a:pt x="0" y="0"/>
                </a:lnTo>
                <a:lnTo>
                  <a:pt x="0" y="1652583"/>
                </a:lnTo>
                <a:lnTo>
                  <a:pt x="12961435" y="1652583"/>
                </a:lnTo>
                <a:lnTo>
                  <a:pt x="1296143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2133672" y="1997447"/>
            <a:ext cx="4839849" cy="483984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6F7B"/>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2391578" y="2240050"/>
            <a:ext cx="4354643" cy="43546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en-US"/>
            </a:p>
          </p:txBody>
        </p:sp>
      </p:grpSp>
      <p:sp>
        <p:nvSpPr>
          <p:cNvPr id="14" name="Freeform 14"/>
          <p:cNvSpPr/>
          <p:nvPr/>
        </p:nvSpPr>
        <p:spPr>
          <a:xfrm rot="-10800000">
            <a:off x="15348667" y="908763"/>
            <a:ext cx="927910" cy="927910"/>
          </a:xfrm>
          <a:custGeom>
            <a:avLst/>
            <a:gdLst/>
            <a:ahLst/>
            <a:cxnLst/>
            <a:rect l="l" t="t" r="r" b="b"/>
            <a:pathLst>
              <a:path w="927910" h="927910">
                <a:moveTo>
                  <a:pt x="0" y="0"/>
                </a:moveTo>
                <a:lnTo>
                  <a:pt x="927911" y="0"/>
                </a:lnTo>
                <a:lnTo>
                  <a:pt x="927911" y="927911"/>
                </a:lnTo>
                <a:lnTo>
                  <a:pt x="0" y="92791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5" name="TextBox 15"/>
          <p:cNvSpPr txBox="1"/>
          <p:nvPr/>
        </p:nvSpPr>
        <p:spPr>
          <a:xfrm>
            <a:off x="500145" y="280191"/>
            <a:ext cx="11633526" cy="1092528"/>
          </a:xfrm>
          <a:prstGeom prst="rect">
            <a:avLst/>
          </a:prstGeom>
        </p:spPr>
        <p:txBody>
          <a:bodyPr lIns="0" tIns="0" rIns="0" bIns="0" rtlCol="0" anchor="t">
            <a:spAutoFit/>
          </a:bodyPr>
          <a:lstStyle/>
          <a:p>
            <a:pPr algn="l">
              <a:lnSpc>
                <a:spcPts val="8615"/>
              </a:lnSpc>
            </a:pPr>
            <a:r>
              <a:rPr lang="en-US" sz="7179" b="1">
                <a:solidFill>
                  <a:srgbClr val="115A6D"/>
                </a:solidFill>
                <a:latin typeface="Antonio Bold"/>
                <a:ea typeface="Antonio Bold"/>
                <a:cs typeface="Antonio Bold"/>
                <a:sym typeface="Antonio Bold"/>
              </a:rPr>
              <a:t>CRITIQUE DE L'EXISTANT</a:t>
            </a:r>
          </a:p>
        </p:txBody>
      </p:sp>
      <p:sp>
        <p:nvSpPr>
          <p:cNvPr id="16" name="Freeform 16"/>
          <p:cNvSpPr/>
          <p:nvPr/>
        </p:nvSpPr>
        <p:spPr>
          <a:xfrm>
            <a:off x="1466728" y="3511161"/>
            <a:ext cx="469006" cy="471363"/>
          </a:xfrm>
          <a:custGeom>
            <a:avLst/>
            <a:gdLst/>
            <a:ahLst/>
            <a:cxnLst/>
            <a:rect l="l" t="t" r="r" b="b"/>
            <a:pathLst>
              <a:path w="469006" h="471363">
                <a:moveTo>
                  <a:pt x="0" y="0"/>
                </a:moveTo>
                <a:lnTo>
                  <a:pt x="469006" y="0"/>
                </a:lnTo>
                <a:lnTo>
                  <a:pt x="469006" y="471362"/>
                </a:lnTo>
                <a:lnTo>
                  <a:pt x="0" y="47136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7" name="TextBox 17"/>
          <p:cNvSpPr txBox="1"/>
          <p:nvPr/>
        </p:nvSpPr>
        <p:spPr>
          <a:xfrm>
            <a:off x="2106750" y="3455328"/>
            <a:ext cx="9500584" cy="1041424"/>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Manque de traçabilité : Impossible de suivre les dossiers en temps réel</a:t>
            </a:r>
          </a:p>
        </p:txBody>
      </p:sp>
      <p:sp>
        <p:nvSpPr>
          <p:cNvPr id="18" name="Freeform 18"/>
          <p:cNvSpPr/>
          <p:nvPr/>
        </p:nvSpPr>
        <p:spPr>
          <a:xfrm>
            <a:off x="1466728" y="4852219"/>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9" name="TextBox 19"/>
          <p:cNvSpPr txBox="1"/>
          <p:nvPr/>
        </p:nvSpPr>
        <p:spPr>
          <a:xfrm>
            <a:off x="2106750" y="4796387"/>
            <a:ext cx="9500584"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Retards : Processus lents et manuels</a:t>
            </a:r>
          </a:p>
        </p:txBody>
      </p:sp>
      <p:sp>
        <p:nvSpPr>
          <p:cNvPr id="20" name="Freeform 20"/>
          <p:cNvSpPr/>
          <p:nvPr/>
        </p:nvSpPr>
        <p:spPr>
          <a:xfrm>
            <a:off x="1466728" y="5523607"/>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1" name="TextBox 21"/>
          <p:cNvSpPr txBox="1"/>
          <p:nvPr/>
        </p:nvSpPr>
        <p:spPr>
          <a:xfrm>
            <a:off x="2106750" y="5467774"/>
            <a:ext cx="10026921"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Coordination difficile : Communication non centralisée</a:t>
            </a:r>
          </a:p>
        </p:txBody>
      </p:sp>
      <p:sp>
        <p:nvSpPr>
          <p:cNvPr id="22" name="Freeform 22"/>
          <p:cNvSpPr/>
          <p:nvPr/>
        </p:nvSpPr>
        <p:spPr>
          <a:xfrm>
            <a:off x="1466728" y="6194136"/>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3" name="TextBox 23"/>
          <p:cNvSpPr txBox="1"/>
          <p:nvPr/>
        </p:nvSpPr>
        <p:spPr>
          <a:xfrm>
            <a:off x="2106750" y="6138304"/>
            <a:ext cx="9500584"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Reporting limité : Statistiques générées manuellement</a:t>
            </a:r>
          </a:p>
        </p:txBody>
      </p:sp>
      <p:sp>
        <p:nvSpPr>
          <p:cNvPr id="24" name="Freeform 24"/>
          <p:cNvSpPr/>
          <p:nvPr/>
        </p:nvSpPr>
        <p:spPr>
          <a:xfrm>
            <a:off x="1466728" y="6864665"/>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5" name="TextBox 25"/>
          <p:cNvSpPr txBox="1"/>
          <p:nvPr/>
        </p:nvSpPr>
        <p:spPr>
          <a:xfrm>
            <a:off x="2106750" y="6808833"/>
            <a:ext cx="9500584"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Risque d’erreurs : Saisie manuelle non sécurisée</a:t>
            </a:r>
          </a:p>
        </p:txBody>
      </p:sp>
      <p:sp>
        <p:nvSpPr>
          <p:cNvPr id="26" name="Freeform 26"/>
          <p:cNvSpPr/>
          <p:nvPr/>
        </p:nvSpPr>
        <p:spPr>
          <a:xfrm>
            <a:off x="1466728" y="7555103"/>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7" name="TextBox 27"/>
          <p:cNvSpPr txBox="1"/>
          <p:nvPr/>
        </p:nvSpPr>
        <p:spPr>
          <a:xfrm>
            <a:off x="2106750" y="7499270"/>
            <a:ext cx="9500584"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Aucune automatisation : Pas de CI/CD ni supervision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64921"/>
            <a:ext cx="18288000" cy="2331720"/>
          </a:xfrm>
          <a:custGeom>
            <a:avLst/>
            <a:gdLst/>
            <a:ahLst/>
            <a:cxnLst/>
            <a:rect l="l" t="t" r="r" b="b"/>
            <a:pathLst>
              <a:path w="18288000" h="2331720">
                <a:moveTo>
                  <a:pt x="0" y="0"/>
                </a:moveTo>
                <a:lnTo>
                  <a:pt x="18288000" y="0"/>
                </a:lnTo>
                <a:lnTo>
                  <a:pt x="18288000" y="2331720"/>
                </a:lnTo>
                <a:lnTo>
                  <a:pt x="0" y="2331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0" y="-509641"/>
            <a:ext cx="18288000" cy="2331720"/>
          </a:xfrm>
          <a:custGeom>
            <a:avLst/>
            <a:gdLst/>
            <a:ahLst/>
            <a:cxnLst/>
            <a:rect l="l" t="t" r="r" b="b"/>
            <a:pathLst>
              <a:path w="18288000" h="2331720">
                <a:moveTo>
                  <a:pt x="0" y="2331720"/>
                </a:moveTo>
                <a:lnTo>
                  <a:pt x="18288000" y="2331720"/>
                </a:lnTo>
                <a:lnTo>
                  <a:pt x="18288000" y="0"/>
                </a:lnTo>
                <a:lnTo>
                  <a:pt x="0" y="0"/>
                </a:lnTo>
                <a:lnTo>
                  <a:pt x="0" y="233172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326129" y="4000174"/>
            <a:ext cx="9635742" cy="1524000"/>
          </a:xfrm>
          <a:prstGeom prst="rect">
            <a:avLst/>
          </a:prstGeom>
        </p:spPr>
        <p:txBody>
          <a:bodyPr lIns="0" tIns="0" rIns="0" bIns="0" rtlCol="0" anchor="t">
            <a:spAutoFit/>
          </a:bodyPr>
          <a:lstStyle/>
          <a:p>
            <a:pPr algn="ctr">
              <a:lnSpc>
                <a:spcPts val="11955"/>
              </a:lnSpc>
            </a:pPr>
            <a:r>
              <a:rPr lang="en-US" sz="9963">
                <a:solidFill>
                  <a:srgbClr val="115A6D"/>
                </a:solidFill>
                <a:latin typeface="Antonio"/>
                <a:ea typeface="Antonio"/>
                <a:cs typeface="Antonio"/>
                <a:sym typeface="Antonio"/>
              </a:rPr>
              <a:t>SOLUTION PROPOSÉE</a:t>
            </a:r>
          </a:p>
        </p:txBody>
      </p:sp>
      <p:sp>
        <p:nvSpPr>
          <p:cNvPr id="5" name="Freeform 5"/>
          <p:cNvSpPr/>
          <p:nvPr/>
        </p:nvSpPr>
        <p:spPr>
          <a:xfrm rot="-10800000">
            <a:off x="14417065" y="4299158"/>
            <a:ext cx="927910" cy="927910"/>
          </a:xfrm>
          <a:custGeom>
            <a:avLst/>
            <a:gdLst/>
            <a:ahLst/>
            <a:cxnLst/>
            <a:rect l="l" t="t" r="r" b="b"/>
            <a:pathLst>
              <a:path w="927910" h="927910">
                <a:moveTo>
                  <a:pt x="0" y="0"/>
                </a:moveTo>
                <a:lnTo>
                  <a:pt x="927910" y="0"/>
                </a:lnTo>
                <a:lnTo>
                  <a:pt x="927910" y="927910"/>
                </a:lnTo>
                <a:lnTo>
                  <a:pt x="0" y="9279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rot="-10800000" flipH="1">
            <a:off x="2943025" y="4299158"/>
            <a:ext cx="927910" cy="927910"/>
          </a:xfrm>
          <a:custGeom>
            <a:avLst/>
            <a:gdLst/>
            <a:ahLst/>
            <a:cxnLst/>
            <a:rect l="l" t="t" r="r" b="b"/>
            <a:pathLst>
              <a:path w="927910" h="927910">
                <a:moveTo>
                  <a:pt x="927910" y="0"/>
                </a:moveTo>
                <a:lnTo>
                  <a:pt x="0" y="0"/>
                </a:lnTo>
                <a:lnTo>
                  <a:pt x="0" y="927910"/>
                </a:lnTo>
                <a:lnTo>
                  <a:pt x="927910" y="927910"/>
                </a:lnTo>
                <a:lnTo>
                  <a:pt x="92791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3493" y="-1547689"/>
            <a:ext cx="17752563" cy="2057400"/>
            <a:chOff x="0" y="0"/>
            <a:chExt cx="5260019" cy="609600"/>
          </a:xfrm>
        </p:grpSpPr>
        <p:sp>
          <p:nvSpPr>
            <p:cNvPr id="3" name="Freeform 3"/>
            <p:cNvSpPr/>
            <p:nvPr/>
          </p:nvSpPr>
          <p:spPr>
            <a:xfrm>
              <a:off x="9642" y="0"/>
              <a:ext cx="5240735" cy="609600"/>
            </a:xfrm>
            <a:custGeom>
              <a:avLst/>
              <a:gdLst/>
              <a:ahLst/>
              <a:cxnLst/>
              <a:rect l="l" t="t" r="r" b="b"/>
              <a:pathLst>
                <a:path w="5240735" h="609600">
                  <a:moveTo>
                    <a:pt x="233243" y="0"/>
                  </a:moveTo>
                  <a:lnTo>
                    <a:pt x="5210692" y="0"/>
                  </a:lnTo>
                  <a:cubicBezTo>
                    <a:pt x="5219886" y="0"/>
                    <a:pt x="5228520" y="4420"/>
                    <a:pt x="5233896" y="11879"/>
                  </a:cubicBezTo>
                  <a:cubicBezTo>
                    <a:pt x="5239272" y="19338"/>
                    <a:pt x="5240735" y="28926"/>
                    <a:pt x="5237827" y="37649"/>
                  </a:cubicBezTo>
                  <a:lnTo>
                    <a:pt x="5059726" y="571951"/>
                  </a:lnTo>
                  <a:cubicBezTo>
                    <a:pt x="5052232" y="594435"/>
                    <a:pt x="5031191" y="609600"/>
                    <a:pt x="5007492" y="609600"/>
                  </a:cubicBezTo>
                  <a:lnTo>
                    <a:pt x="30043" y="609600"/>
                  </a:lnTo>
                  <a:cubicBezTo>
                    <a:pt x="20849" y="609600"/>
                    <a:pt x="12215" y="605180"/>
                    <a:pt x="6839" y="597721"/>
                  </a:cubicBezTo>
                  <a:cubicBezTo>
                    <a:pt x="1463" y="590262"/>
                    <a:pt x="0" y="580674"/>
                    <a:pt x="2908" y="571951"/>
                  </a:cubicBezTo>
                  <a:lnTo>
                    <a:pt x="181008" y="37649"/>
                  </a:lnTo>
                  <a:cubicBezTo>
                    <a:pt x="188503" y="15165"/>
                    <a:pt x="209544" y="0"/>
                    <a:pt x="233243" y="0"/>
                  </a:cubicBezTo>
                  <a:close/>
                </a:path>
              </a:pathLst>
            </a:custGeom>
            <a:solidFill>
              <a:srgbClr val="57BCC6"/>
            </a:solidFill>
            <a:ln cap="rnd">
              <a:noFill/>
              <a:prstDash val="solid"/>
              <a:round/>
            </a:ln>
          </p:spPr>
          <p:txBody>
            <a:bodyPr/>
            <a:lstStyle/>
            <a:p>
              <a:endParaRPr lang="en-US"/>
            </a:p>
          </p:txBody>
        </p:sp>
        <p:sp>
          <p:nvSpPr>
            <p:cNvPr id="4" name="TextBox 4"/>
            <p:cNvSpPr txBox="1"/>
            <p:nvPr/>
          </p:nvSpPr>
          <p:spPr>
            <a:xfrm>
              <a:off x="101600" y="-38100"/>
              <a:ext cx="5056819" cy="647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800361" y="-1079935"/>
            <a:ext cx="13628400" cy="2057400"/>
            <a:chOff x="0" y="0"/>
            <a:chExt cx="4038044" cy="609600"/>
          </a:xfrm>
        </p:grpSpPr>
        <p:sp>
          <p:nvSpPr>
            <p:cNvPr id="6" name="Freeform 6"/>
            <p:cNvSpPr/>
            <p:nvPr/>
          </p:nvSpPr>
          <p:spPr>
            <a:xfrm>
              <a:off x="12560" y="0"/>
              <a:ext cx="4012925" cy="609600"/>
            </a:xfrm>
            <a:custGeom>
              <a:avLst/>
              <a:gdLst/>
              <a:ahLst/>
              <a:cxnLst/>
              <a:rect l="l" t="t" r="r" b="b"/>
              <a:pathLst>
                <a:path w="4012925" h="609600">
                  <a:moveTo>
                    <a:pt x="242335" y="0"/>
                  </a:moveTo>
                  <a:lnTo>
                    <a:pt x="3973790" y="0"/>
                  </a:lnTo>
                  <a:cubicBezTo>
                    <a:pt x="3985766" y="0"/>
                    <a:pt x="3997013" y="5757"/>
                    <a:pt x="4004016" y="15473"/>
                  </a:cubicBezTo>
                  <a:cubicBezTo>
                    <a:pt x="4011019" y="25189"/>
                    <a:pt x="4012925" y="37680"/>
                    <a:pt x="4009137" y="49042"/>
                  </a:cubicBezTo>
                  <a:lnTo>
                    <a:pt x="3838632" y="560558"/>
                  </a:lnTo>
                  <a:cubicBezTo>
                    <a:pt x="3828869" y="589845"/>
                    <a:pt x="3801461" y="609600"/>
                    <a:pt x="3770590" y="609600"/>
                  </a:cubicBezTo>
                  <a:lnTo>
                    <a:pt x="39135" y="609600"/>
                  </a:lnTo>
                  <a:cubicBezTo>
                    <a:pt x="27158" y="609600"/>
                    <a:pt x="15911" y="603843"/>
                    <a:pt x="8908" y="594127"/>
                  </a:cubicBezTo>
                  <a:cubicBezTo>
                    <a:pt x="1905" y="584411"/>
                    <a:pt x="0" y="571920"/>
                    <a:pt x="3787" y="560558"/>
                  </a:cubicBezTo>
                  <a:lnTo>
                    <a:pt x="174293" y="49042"/>
                  </a:lnTo>
                  <a:cubicBezTo>
                    <a:pt x="184055" y="19755"/>
                    <a:pt x="211463" y="0"/>
                    <a:pt x="242335" y="0"/>
                  </a:cubicBezTo>
                  <a:close/>
                </a:path>
              </a:pathLst>
            </a:custGeom>
            <a:solidFill>
              <a:srgbClr val="186F7B"/>
            </a:solidFill>
            <a:ln cap="rnd">
              <a:noFill/>
              <a:prstDash val="solid"/>
              <a:round/>
            </a:ln>
          </p:spPr>
          <p:txBody>
            <a:bodyPr/>
            <a:lstStyle/>
            <a:p>
              <a:endParaRPr lang="en-US"/>
            </a:p>
          </p:txBody>
        </p:sp>
        <p:sp>
          <p:nvSpPr>
            <p:cNvPr id="7" name="TextBox 7"/>
            <p:cNvSpPr txBox="1"/>
            <p:nvPr/>
          </p:nvSpPr>
          <p:spPr>
            <a:xfrm>
              <a:off x="101600" y="-38100"/>
              <a:ext cx="3834844" cy="6477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10800000">
            <a:off x="11807691" y="939835"/>
            <a:ext cx="996021" cy="996021"/>
          </a:xfrm>
          <a:custGeom>
            <a:avLst/>
            <a:gdLst/>
            <a:ahLst/>
            <a:cxnLst/>
            <a:rect l="l" t="t" r="r" b="b"/>
            <a:pathLst>
              <a:path w="996021" h="996021">
                <a:moveTo>
                  <a:pt x="0" y="0"/>
                </a:moveTo>
                <a:lnTo>
                  <a:pt x="996020" y="0"/>
                </a:lnTo>
                <a:lnTo>
                  <a:pt x="996020" y="996021"/>
                </a:lnTo>
                <a:lnTo>
                  <a:pt x="0" y="99602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20" name="TextBox 20"/>
          <p:cNvSpPr txBox="1"/>
          <p:nvPr/>
        </p:nvSpPr>
        <p:spPr>
          <a:xfrm>
            <a:off x="735875" y="3249764"/>
            <a:ext cx="12067837" cy="1253490"/>
          </a:xfrm>
          <a:prstGeom prst="rect">
            <a:avLst/>
          </a:prstGeom>
        </p:spPr>
        <p:txBody>
          <a:bodyPr lIns="0" tIns="0" rIns="0" bIns="0" rtlCol="0" anchor="t">
            <a:spAutoFit/>
          </a:bodyPr>
          <a:lstStyle/>
          <a:p>
            <a:pPr algn="just">
              <a:lnSpc>
                <a:spcPts val="3359"/>
              </a:lnSpc>
              <a:spcBef>
                <a:spcPct val="0"/>
              </a:spcBef>
            </a:pPr>
            <a:r>
              <a:rPr lang="en-US" sz="2399">
                <a:solidFill>
                  <a:srgbClr val="000000"/>
                </a:solidFill>
                <a:latin typeface="Roboto"/>
                <a:ea typeface="Roboto"/>
                <a:cs typeface="Roboto"/>
                <a:sym typeface="Roboto"/>
              </a:rPr>
              <a:t>Développement d’une plateforme web intégrée permettant une gestion complète, centralisée et automatisée des dossiers clients et des rendez-vous, avec une intégration DevOps pour garantir la qualité, la rapidité de déploiement et la maintenance continue</a:t>
            </a:r>
          </a:p>
        </p:txBody>
      </p:sp>
      <p:sp>
        <p:nvSpPr>
          <p:cNvPr id="21" name="TextBox 21"/>
          <p:cNvSpPr txBox="1"/>
          <p:nvPr/>
        </p:nvSpPr>
        <p:spPr>
          <a:xfrm>
            <a:off x="735875" y="1595261"/>
            <a:ext cx="7691095" cy="1092528"/>
          </a:xfrm>
          <a:prstGeom prst="rect">
            <a:avLst/>
          </a:prstGeom>
        </p:spPr>
        <p:txBody>
          <a:bodyPr lIns="0" tIns="0" rIns="0" bIns="0" rtlCol="0" anchor="t">
            <a:spAutoFit/>
          </a:bodyPr>
          <a:lstStyle/>
          <a:p>
            <a:pPr algn="l">
              <a:lnSpc>
                <a:spcPts val="8615"/>
              </a:lnSpc>
            </a:pPr>
            <a:r>
              <a:rPr lang="en-US" sz="7179" b="1">
                <a:solidFill>
                  <a:srgbClr val="115A6D"/>
                </a:solidFill>
                <a:latin typeface="Antonio Bold"/>
                <a:ea typeface="Antonio Bold"/>
                <a:cs typeface="Antonio Bold"/>
                <a:sym typeface="Antonio Bold"/>
              </a:rPr>
              <a:t>SOLUTION PROPOSÉE</a:t>
            </a:r>
          </a:p>
        </p:txBody>
      </p:sp>
      <p:sp>
        <p:nvSpPr>
          <p:cNvPr id="22" name="Freeform 22"/>
          <p:cNvSpPr/>
          <p:nvPr/>
        </p:nvSpPr>
        <p:spPr>
          <a:xfrm>
            <a:off x="422844" y="5578261"/>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23" name="Freeform 23"/>
          <p:cNvSpPr/>
          <p:nvPr/>
        </p:nvSpPr>
        <p:spPr>
          <a:xfrm>
            <a:off x="9144000" y="5589104"/>
            <a:ext cx="469006" cy="471363"/>
          </a:xfrm>
          <a:custGeom>
            <a:avLst/>
            <a:gdLst/>
            <a:ahLst/>
            <a:cxnLst/>
            <a:rect l="l" t="t" r="r" b="b"/>
            <a:pathLst>
              <a:path w="469006" h="471363">
                <a:moveTo>
                  <a:pt x="0" y="0"/>
                </a:moveTo>
                <a:lnTo>
                  <a:pt x="469006" y="0"/>
                </a:lnTo>
                <a:lnTo>
                  <a:pt x="469006" y="471362"/>
                </a:lnTo>
                <a:lnTo>
                  <a:pt x="0" y="47136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24" name="TextBox 24"/>
          <p:cNvSpPr txBox="1"/>
          <p:nvPr/>
        </p:nvSpPr>
        <p:spPr>
          <a:xfrm>
            <a:off x="726350" y="6384316"/>
            <a:ext cx="8020326" cy="3768090"/>
          </a:xfrm>
          <a:prstGeom prst="rect">
            <a:avLst/>
          </a:prstGeom>
        </p:spPr>
        <p:txBody>
          <a:bodyPr lIns="0" tIns="0" rIns="0" bIns="0" rtlCol="0" anchor="t">
            <a:spAutoFit/>
          </a:bodyPr>
          <a:lstStyle/>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Interface Web Administrative </a:t>
            </a:r>
            <a:r>
              <a:rPr lang="en-US" sz="2399">
                <a:solidFill>
                  <a:srgbClr val="0A2135"/>
                </a:solidFill>
                <a:latin typeface="Roboto"/>
                <a:ea typeface="Roboto"/>
                <a:cs typeface="Roboto"/>
                <a:sym typeface="Roboto"/>
              </a:rPr>
              <a:t>: Gestion complète des dossiers, rendez-vous, utilisateurs</a:t>
            </a:r>
          </a:p>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Portail Client</a:t>
            </a:r>
            <a:r>
              <a:rPr lang="en-US" sz="2399">
                <a:solidFill>
                  <a:srgbClr val="0A2135"/>
                </a:solidFill>
                <a:latin typeface="Roboto"/>
                <a:ea typeface="Roboto"/>
                <a:cs typeface="Roboto"/>
                <a:sym typeface="Roboto"/>
              </a:rPr>
              <a:t> : Interface en ligne pour le suivi des demandes et la réservation de rendez-vous.</a:t>
            </a:r>
          </a:p>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API d’Intégration</a:t>
            </a:r>
            <a:r>
              <a:rPr lang="en-US" sz="2399">
                <a:solidFill>
                  <a:srgbClr val="0A2135"/>
                </a:solidFill>
                <a:latin typeface="Roboto"/>
                <a:ea typeface="Roboto"/>
                <a:cs typeface="Roboto"/>
                <a:sym typeface="Roboto"/>
              </a:rPr>
              <a:t> : Connexion directe avec l’ERP Odoo 10 pour la synchronisation des données.</a:t>
            </a:r>
          </a:p>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Infrastructure DevOps</a:t>
            </a:r>
            <a:r>
              <a:rPr lang="en-US" sz="2399">
                <a:solidFill>
                  <a:srgbClr val="0A2135"/>
                </a:solidFill>
                <a:latin typeface="Roboto"/>
                <a:ea typeface="Roboto"/>
                <a:cs typeface="Roboto"/>
                <a:sym typeface="Roboto"/>
              </a:rPr>
              <a:t> : Chaîne CI/CD, conteneurisation avec Docker, supervision, sécurité et automatisation.</a:t>
            </a:r>
          </a:p>
          <a:p>
            <a:pPr algn="just">
              <a:lnSpc>
                <a:spcPts val="3359"/>
              </a:lnSpc>
              <a:spcBef>
                <a:spcPct val="0"/>
              </a:spcBef>
            </a:pPr>
            <a:endParaRPr lang="en-US" sz="2399">
              <a:solidFill>
                <a:srgbClr val="0A2135"/>
              </a:solidFill>
              <a:latin typeface="Roboto"/>
              <a:ea typeface="Roboto"/>
              <a:cs typeface="Roboto"/>
              <a:sym typeface="Roboto"/>
            </a:endParaRPr>
          </a:p>
        </p:txBody>
      </p:sp>
      <p:sp>
        <p:nvSpPr>
          <p:cNvPr id="25" name="TextBox 25"/>
          <p:cNvSpPr txBox="1"/>
          <p:nvPr/>
        </p:nvSpPr>
        <p:spPr>
          <a:xfrm>
            <a:off x="1062866" y="5522429"/>
            <a:ext cx="6370522"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Composants de la Solution</a:t>
            </a:r>
          </a:p>
        </p:txBody>
      </p:sp>
      <p:sp>
        <p:nvSpPr>
          <p:cNvPr id="26" name="TextBox 26"/>
          <p:cNvSpPr txBox="1"/>
          <p:nvPr/>
        </p:nvSpPr>
        <p:spPr>
          <a:xfrm>
            <a:off x="9337836" y="6365266"/>
            <a:ext cx="8491159" cy="3768090"/>
          </a:xfrm>
          <a:prstGeom prst="rect">
            <a:avLst/>
          </a:prstGeom>
        </p:spPr>
        <p:txBody>
          <a:bodyPr lIns="0" tIns="0" rIns="0" bIns="0" rtlCol="0" anchor="t">
            <a:spAutoFit/>
          </a:bodyPr>
          <a:lstStyle/>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Efficacité opérationnelle : </a:t>
            </a:r>
            <a:r>
              <a:rPr lang="en-US" sz="2399">
                <a:solidFill>
                  <a:srgbClr val="0A2135"/>
                </a:solidFill>
                <a:latin typeface="Roboto"/>
                <a:ea typeface="Roboto"/>
                <a:cs typeface="Roboto"/>
                <a:sym typeface="Roboto"/>
              </a:rPr>
              <a:t>Automatisation des processus, réduction des erreurs.</a:t>
            </a:r>
          </a:p>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Traçabilité : </a:t>
            </a:r>
            <a:r>
              <a:rPr lang="en-US" sz="2399">
                <a:solidFill>
                  <a:srgbClr val="0A2135"/>
                </a:solidFill>
                <a:latin typeface="Roboto"/>
                <a:ea typeface="Roboto"/>
                <a:cs typeface="Roboto"/>
                <a:sym typeface="Roboto"/>
              </a:rPr>
              <a:t>Suivi en temps réel des dossiers et des interactions.</a:t>
            </a:r>
          </a:p>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Qualité &amp; Maintenance</a:t>
            </a:r>
            <a:r>
              <a:rPr lang="en-US" sz="2399">
                <a:solidFill>
                  <a:srgbClr val="0A2135"/>
                </a:solidFill>
                <a:latin typeface="Roboto"/>
                <a:ea typeface="Roboto"/>
                <a:cs typeface="Roboto"/>
                <a:sym typeface="Roboto"/>
              </a:rPr>
              <a:t> : Intégration d’une chaîne DevOps (CI/CD, Docker, monitoring).</a:t>
            </a:r>
          </a:p>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Interopérabilité </a:t>
            </a:r>
            <a:r>
              <a:rPr lang="en-US" sz="2399">
                <a:solidFill>
                  <a:srgbClr val="0A2135"/>
                </a:solidFill>
                <a:latin typeface="Roboto"/>
                <a:ea typeface="Roboto"/>
                <a:cs typeface="Roboto"/>
                <a:sym typeface="Roboto"/>
              </a:rPr>
              <a:t>: Connexion fluide avec l’ERP Odoo 10 existant.</a:t>
            </a:r>
          </a:p>
          <a:p>
            <a:pPr algn="just">
              <a:lnSpc>
                <a:spcPts val="3359"/>
              </a:lnSpc>
              <a:spcBef>
                <a:spcPct val="0"/>
              </a:spcBef>
            </a:pPr>
            <a:endParaRPr lang="en-US" sz="2399">
              <a:solidFill>
                <a:srgbClr val="0A2135"/>
              </a:solidFill>
              <a:latin typeface="Roboto"/>
              <a:ea typeface="Roboto"/>
              <a:cs typeface="Roboto"/>
              <a:sym typeface="Roboto"/>
            </a:endParaRPr>
          </a:p>
        </p:txBody>
      </p:sp>
      <p:sp>
        <p:nvSpPr>
          <p:cNvPr id="27" name="TextBox 27"/>
          <p:cNvSpPr txBox="1"/>
          <p:nvPr/>
        </p:nvSpPr>
        <p:spPr>
          <a:xfrm>
            <a:off x="9784456" y="5533271"/>
            <a:ext cx="6335609"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Valeur Ajoutée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64921"/>
            <a:ext cx="18288000" cy="2331720"/>
          </a:xfrm>
          <a:custGeom>
            <a:avLst/>
            <a:gdLst/>
            <a:ahLst/>
            <a:cxnLst/>
            <a:rect l="l" t="t" r="r" b="b"/>
            <a:pathLst>
              <a:path w="18288000" h="2331720">
                <a:moveTo>
                  <a:pt x="0" y="0"/>
                </a:moveTo>
                <a:lnTo>
                  <a:pt x="18288000" y="0"/>
                </a:lnTo>
                <a:lnTo>
                  <a:pt x="18288000" y="2331720"/>
                </a:lnTo>
                <a:lnTo>
                  <a:pt x="0" y="2331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0" y="-509641"/>
            <a:ext cx="18288000" cy="2331720"/>
          </a:xfrm>
          <a:custGeom>
            <a:avLst/>
            <a:gdLst/>
            <a:ahLst/>
            <a:cxnLst/>
            <a:rect l="l" t="t" r="r" b="b"/>
            <a:pathLst>
              <a:path w="18288000" h="2331720">
                <a:moveTo>
                  <a:pt x="0" y="2331720"/>
                </a:moveTo>
                <a:lnTo>
                  <a:pt x="18288000" y="2331720"/>
                </a:lnTo>
                <a:lnTo>
                  <a:pt x="18288000" y="0"/>
                </a:lnTo>
                <a:lnTo>
                  <a:pt x="0" y="0"/>
                </a:lnTo>
                <a:lnTo>
                  <a:pt x="0" y="233172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326129" y="4000174"/>
            <a:ext cx="9635742" cy="1524000"/>
          </a:xfrm>
          <a:prstGeom prst="rect">
            <a:avLst/>
          </a:prstGeom>
        </p:spPr>
        <p:txBody>
          <a:bodyPr lIns="0" tIns="0" rIns="0" bIns="0" rtlCol="0" anchor="t">
            <a:spAutoFit/>
          </a:bodyPr>
          <a:lstStyle/>
          <a:p>
            <a:pPr algn="ctr">
              <a:lnSpc>
                <a:spcPts val="11955"/>
              </a:lnSpc>
            </a:pPr>
            <a:r>
              <a:rPr lang="en-US" sz="9963">
                <a:solidFill>
                  <a:srgbClr val="115A6D"/>
                </a:solidFill>
                <a:latin typeface="Antonio"/>
                <a:ea typeface="Antonio"/>
                <a:cs typeface="Antonio"/>
                <a:sym typeface="Antonio"/>
              </a:rPr>
              <a:t>CONCEPTION</a:t>
            </a:r>
          </a:p>
        </p:txBody>
      </p:sp>
      <p:sp>
        <p:nvSpPr>
          <p:cNvPr id="5" name="Freeform 5"/>
          <p:cNvSpPr/>
          <p:nvPr/>
        </p:nvSpPr>
        <p:spPr>
          <a:xfrm rot="-10800000">
            <a:off x="14417065" y="4299158"/>
            <a:ext cx="927910" cy="927910"/>
          </a:xfrm>
          <a:custGeom>
            <a:avLst/>
            <a:gdLst/>
            <a:ahLst/>
            <a:cxnLst/>
            <a:rect l="l" t="t" r="r" b="b"/>
            <a:pathLst>
              <a:path w="927910" h="927910">
                <a:moveTo>
                  <a:pt x="0" y="0"/>
                </a:moveTo>
                <a:lnTo>
                  <a:pt x="927910" y="0"/>
                </a:lnTo>
                <a:lnTo>
                  <a:pt x="927910" y="927910"/>
                </a:lnTo>
                <a:lnTo>
                  <a:pt x="0" y="9279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rot="-10800000" flipH="1">
            <a:off x="2943025" y="4299158"/>
            <a:ext cx="927910" cy="927910"/>
          </a:xfrm>
          <a:custGeom>
            <a:avLst/>
            <a:gdLst/>
            <a:ahLst/>
            <a:cxnLst/>
            <a:rect l="l" t="t" r="r" b="b"/>
            <a:pathLst>
              <a:path w="927910" h="927910">
                <a:moveTo>
                  <a:pt x="927910" y="0"/>
                </a:moveTo>
                <a:lnTo>
                  <a:pt x="0" y="0"/>
                </a:lnTo>
                <a:lnTo>
                  <a:pt x="0" y="927910"/>
                </a:lnTo>
                <a:lnTo>
                  <a:pt x="927910" y="927910"/>
                </a:lnTo>
                <a:lnTo>
                  <a:pt x="92791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7501147" y="5529575"/>
            <a:ext cx="14131792" cy="2013780"/>
          </a:xfrm>
          <a:custGeom>
            <a:avLst/>
            <a:gdLst/>
            <a:ahLst/>
            <a:cxnLst/>
            <a:rect l="l" t="t" r="r" b="b"/>
            <a:pathLst>
              <a:path w="14131792" h="2013780">
                <a:moveTo>
                  <a:pt x="0" y="0"/>
                </a:moveTo>
                <a:lnTo>
                  <a:pt x="14131792" y="0"/>
                </a:lnTo>
                <a:lnTo>
                  <a:pt x="14131792" y="2013780"/>
                </a:lnTo>
                <a:lnTo>
                  <a:pt x="0" y="2013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11667785" y="5529575"/>
            <a:ext cx="14131792" cy="2013780"/>
          </a:xfrm>
          <a:custGeom>
            <a:avLst/>
            <a:gdLst/>
            <a:ahLst/>
            <a:cxnLst/>
            <a:rect l="l" t="t" r="r" b="b"/>
            <a:pathLst>
              <a:path w="14131792" h="2013780">
                <a:moveTo>
                  <a:pt x="0" y="2013780"/>
                </a:moveTo>
                <a:lnTo>
                  <a:pt x="14131793" y="2013780"/>
                </a:lnTo>
                <a:lnTo>
                  <a:pt x="14131793" y="0"/>
                </a:lnTo>
                <a:lnTo>
                  <a:pt x="0" y="0"/>
                </a:lnTo>
                <a:lnTo>
                  <a:pt x="0" y="20137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971159" y="9258300"/>
            <a:ext cx="3064735" cy="306473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6194424" y="9258300"/>
            <a:ext cx="3064735" cy="306473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rot="-10800000">
            <a:off x="15481643" y="579562"/>
            <a:ext cx="712781" cy="712781"/>
          </a:xfrm>
          <a:custGeom>
            <a:avLst/>
            <a:gdLst/>
            <a:ahLst/>
            <a:cxnLst/>
            <a:rect l="l" t="t" r="r" b="b"/>
            <a:pathLst>
              <a:path w="712781" h="712781">
                <a:moveTo>
                  <a:pt x="0" y="0"/>
                </a:moveTo>
                <a:lnTo>
                  <a:pt x="712781" y="0"/>
                </a:lnTo>
                <a:lnTo>
                  <a:pt x="712781" y="712781"/>
                </a:lnTo>
                <a:lnTo>
                  <a:pt x="0" y="71278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1" name="Freeform 11"/>
          <p:cNvSpPr/>
          <p:nvPr/>
        </p:nvSpPr>
        <p:spPr>
          <a:xfrm rot="-10800000" flipH="1">
            <a:off x="1737185" y="579562"/>
            <a:ext cx="712781" cy="712781"/>
          </a:xfrm>
          <a:custGeom>
            <a:avLst/>
            <a:gdLst/>
            <a:ahLst/>
            <a:cxnLst/>
            <a:rect l="l" t="t" r="r" b="b"/>
            <a:pathLst>
              <a:path w="712781" h="712781">
                <a:moveTo>
                  <a:pt x="712781" y="0"/>
                </a:moveTo>
                <a:lnTo>
                  <a:pt x="0" y="0"/>
                </a:lnTo>
                <a:lnTo>
                  <a:pt x="0" y="712781"/>
                </a:lnTo>
                <a:lnTo>
                  <a:pt x="712781" y="712781"/>
                </a:lnTo>
                <a:lnTo>
                  <a:pt x="712781"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2" name="TextBox 12"/>
          <p:cNvSpPr txBox="1"/>
          <p:nvPr/>
        </p:nvSpPr>
        <p:spPr>
          <a:xfrm>
            <a:off x="2988165" y="514350"/>
            <a:ext cx="11955279" cy="1028700"/>
          </a:xfrm>
          <a:prstGeom prst="rect">
            <a:avLst/>
          </a:prstGeom>
        </p:spPr>
        <p:txBody>
          <a:bodyPr lIns="0" tIns="0" rIns="0" bIns="0" rtlCol="0" anchor="t">
            <a:spAutoFit/>
          </a:bodyPr>
          <a:lstStyle/>
          <a:p>
            <a:pPr algn="ctr">
              <a:lnSpc>
                <a:spcPts val="8135"/>
              </a:lnSpc>
            </a:pPr>
            <a:r>
              <a:rPr lang="en-US" sz="6779" b="1">
                <a:solidFill>
                  <a:srgbClr val="115A6D"/>
                </a:solidFill>
                <a:latin typeface="Antonio Bold"/>
                <a:ea typeface="Antonio Bold"/>
                <a:cs typeface="Antonio Bold"/>
                <a:sym typeface="Antonio Bold"/>
              </a:rPr>
              <a:t>ANALYSE DES BESOINS FONCTIONNELS</a:t>
            </a:r>
          </a:p>
        </p:txBody>
      </p:sp>
      <p:sp>
        <p:nvSpPr>
          <p:cNvPr id="13" name="TextBox 13"/>
          <p:cNvSpPr txBox="1"/>
          <p:nvPr/>
        </p:nvSpPr>
        <p:spPr>
          <a:xfrm>
            <a:off x="1028700" y="1930175"/>
            <a:ext cx="8664167" cy="5863590"/>
          </a:xfrm>
          <a:prstGeom prst="rect">
            <a:avLst/>
          </a:prstGeom>
        </p:spPr>
        <p:txBody>
          <a:bodyPr lIns="0" tIns="0" rIns="0" bIns="0" rtlCol="0" anchor="t">
            <a:spAutoFit/>
          </a:bodyPr>
          <a:lstStyle/>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Authentification &amp; Gestion des Rôles</a:t>
            </a:r>
          </a:p>
          <a:p>
            <a:pPr marL="1036317" lvl="2" indent="-345439" algn="just">
              <a:lnSpc>
                <a:spcPts val="3359"/>
              </a:lnSpc>
              <a:buFont typeface="Arial"/>
              <a:buChar char="⚬"/>
            </a:pPr>
            <a:r>
              <a:rPr lang="en-US" sz="2399">
                <a:solidFill>
                  <a:srgbClr val="0A2135"/>
                </a:solidFill>
                <a:latin typeface="Roboto"/>
                <a:ea typeface="Roboto"/>
                <a:cs typeface="Roboto"/>
                <a:sym typeface="Roboto"/>
              </a:rPr>
              <a:t>Connexion sécurisée via OAuth2 et JWT</a:t>
            </a:r>
          </a:p>
          <a:p>
            <a:pPr marL="1036317" lvl="2" indent="-345439" algn="just">
              <a:lnSpc>
                <a:spcPts val="3359"/>
              </a:lnSpc>
              <a:buFont typeface="Arial"/>
              <a:buChar char="⚬"/>
            </a:pPr>
            <a:r>
              <a:rPr lang="en-US" sz="2399">
                <a:solidFill>
                  <a:srgbClr val="0A2135"/>
                </a:solidFill>
                <a:latin typeface="Roboto"/>
                <a:ea typeface="Roboto"/>
                <a:cs typeface="Roboto"/>
                <a:sym typeface="Roboto"/>
              </a:rPr>
              <a:t>Gestion des rôles : Administrateur, Agent, Client</a:t>
            </a:r>
          </a:p>
          <a:p>
            <a:pPr marL="1036317" lvl="2" indent="-345439" algn="just">
              <a:lnSpc>
                <a:spcPts val="3359"/>
              </a:lnSpc>
              <a:buFont typeface="Arial"/>
              <a:buChar char="⚬"/>
            </a:pPr>
            <a:r>
              <a:rPr lang="en-US" sz="2399">
                <a:solidFill>
                  <a:srgbClr val="0A2135"/>
                </a:solidFill>
                <a:latin typeface="Roboto"/>
                <a:ea typeface="Roboto"/>
                <a:cs typeface="Roboto"/>
                <a:sym typeface="Roboto"/>
              </a:rPr>
              <a:t>Activation manuelle des comptes utilisateurs par un administrateur</a:t>
            </a:r>
          </a:p>
          <a:p>
            <a:pPr marL="1036317" lvl="2" indent="-345439" algn="just">
              <a:lnSpc>
                <a:spcPts val="3359"/>
              </a:lnSpc>
              <a:buFont typeface="Arial"/>
              <a:buChar char="⚬"/>
            </a:pPr>
            <a:r>
              <a:rPr lang="en-US" sz="2399">
                <a:solidFill>
                  <a:srgbClr val="0A2135"/>
                </a:solidFill>
                <a:latin typeface="Roboto"/>
                <a:ea typeface="Roboto"/>
                <a:cs typeface="Roboto"/>
                <a:sym typeface="Roboto"/>
              </a:rPr>
              <a:t>Accès différencié aux fonctionnalités selon le rôle</a:t>
            </a:r>
          </a:p>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Gestion des Dossiers Clients</a:t>
            </a:r>
          </a:p>
          <a:p>
            <a:pPr marL="1036317" lvl="2" indent="-345439" algn="just">
              <a:lnSpc>
                <a:spcPts val="3359"/>
              </a:lnSpc>
              <a:buFont typeface="Arial"/>
              <a:buChar char="⚬"/>
            </a:pPr>
            <a:r>
              <a:rPr lang="en-US" sz="2399">
                <a:solidFill>
                  <a:srgbClr val="0A2135"/>
                </a:solidFill>
                <a:latin typeface="Roboto"/>
                <a:ea typeface="Roboto"/>
                <a:cs typeface="Roboto"/>
                <a:sym typeface="Roboto"/>
              </a:rPr>
              <a:t>Création, édition, suppression et archivage automatique ou manuel des dossiers</a:t>
            </a:r>
          </a:p>
          <a:p>
            <a:pPr marL="1036317" lvl="2" indent="-345439" algn="just">
              <a:lnSpc>
                <a:spcPts val="3359"/>
              </a:lnSpc>
              <a:buFont typeface="Arial"/>
              <a:buChar char="⚬"/>
            </a:pPr>
            <a:r>
              <a:rPr lang="en-US" sz="2399">
                <a:solidFill>
                  <a:srgbClr val="0A2135"/>
                </a:solidFill>
                <a:latin typeface="Roboto"/>
                <a:ea typeface="Roboto"/>
                <a:cs typeface="Roboto"/>
                <a:sym typeface="Roboto"/>
              </a:rPr>
              <a:t>Ajout de documents (PDF, images) à chaque dossier</a:t>
            </a:r>
          </a:p>
          <a:p>
            <a:pPr marL="1036317" lvl="2" indent="-345439" algn="just">
              <a:lnSpc>
                <a:spcPts val="3359"/>
              </a:lnSpc>
              <a:buFont typeface="Arial"/>
              <a:buChar char="⚬"/>
            </a:pPr>
            <a:r>
              <a:rPr lang="en-US" sz="2399">
                <a:solidFill>
                  <a:srgbClr val="0A2135"/>
                </a:solidFill>
                <a:latin typeface="Roboto"/>
                <a:ea typeface="Roboto"/>
                <a:cs typeface="Roboto"/>
                <a:sym typeface="Roboto"/>
              </a:rPr>
              <a:t>Consultation de l’historique des actions</a:t>
            </a:r>
          </a:p>
          <a:p>
            <a:pPr marL="1036317" lvl="2" indent="-345439" algn="just">
              <a:lnSpc>
                <a:spcPts val="3359"/>
              </a:lnSpc>
              <a:buFont typeface="Arial"/>
              <a:buChar char="⚬"/>
            </a:pPr>
            <a:r>
              <a:rPr lang="en-US" sz="2399">
                <a:solidFill>
                  <a:srgbClr val="0A2135"/>
                </a:solidFill>
                <a:latin typeface="Roboto"/>
                <a:ea typeface="Roboto"/>
                <a:cs typeface="Roboto"/>
                <a:sym typeface="Roboto"/>
              </a:rPr>
              <a:t>Suivi d’état du dossier (Ouvert, En cours, Terminé, Archivé)</a:t>
            </a:r>
          </a:p>
          <a:p>
            <a:pPr algn="just">
              <a:lnSpc>
                <a:spcPts val="3359"/>
              </a:lnSpc>
              <a:spcBef>
                <a:spcPct val="0"/>
              </a:spcBef>
            </a:pPr>
            <a:endParaRPr lang="en-US" sz="2399">
              <a:solidFill>
                <a:srgbClr val="0A2135"/>
              </a:solidFill>
              <a:latin typeface="Roboto"/>
              <a:ea typeface="Roboto"/>
              <a:cs typeface="Roboto"/>
              <a:sym typeface="Roboto"/>
            </a:endParaRPr>
          </a:p>
        </p:txBody>
      </p:sp>
      <p:sp>
        <p:nvSpPr>
          <p:cNvPr id="14" name="TextBox 14"/>
          <p:cNvSpPr txBox="1"/>
          <p:nvPr/>
        </p:nvSpPr>
        <p:spPr>
          <a:xfrm>
            <a:off x="9692867" y="1930175"/>
            <a:ext cx="7566433" cy="6282690"/>
          </a:xfrm>
          <a:prstGeom prst="rect">
            <a:avLst/>
          </a:prstGeom>
        </p:spPr>
        <p:txBody>
          <a:bodyPr lIns="0" tIns="0" rIns="0" bIns="0" rtlCol="0" anchor="t">
            <a:spAutoFit/>
          </a:bodyPr>
          <a:lstStyle/>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Planification des Rendez-vous</a:t>
            </a:r>
          </a:p>
          <a:p>
            <a:pPr marL="1036317" lvl="2" indent="-345439" algn="just">
              <a:lnSpc>
                <a:spcPts val="3359"/>
              </a:lnSpc>
              <a:buFont typeface="Arial"/>
              <a:buChar char="⚬"/>
            </a:pPr>
            <a:r>
              <a:rPr lang="en-US" sz="2399">
                <a:solidFill>
                  <a:srgbClr val="0A2135"/>
                </a:solidFill>
                <a:latin typeface="Roboto"/>
                <a:ea typeface="Roboto"/>
                <a:cs typeface="Roboto"/>
                <a:sym typeface="Roboto"/>
              </a:rPr>
              <a:t>Réservation de rendez-vous en ligne par les clients</a:t>
            </a:r>
          </a:p>
          <a:p>
            <a:pPr marL="1036317" lvl="2" indent="-345439" algn="just">
              <a:lnSpc>
                <a:spcPts val="3359"/>
              </a:lnSpc>
              <a:buFont typeface="Arial"/>
              <a:buChar char="⚬"/>
            </a:pPr>
            <a:r>
              <a:rPr lang="en-US" sz="2399">
                <a:solidFill>
                  <a:srgbClr val="0A2135"/>
                </a:solidFill>
                <a:latin typeface="Roboto"/>
                <a:ea typeface="Roboto"/>
                <a:cs typeface="Roboto"/>
                <a:sym typeface="Roboto"/>
              </a:rPr>
              <a:t>Visualisation des créneaux disponibles par les clients</a:t>
            </a:r>
          </a:p>
          <a:p>
            <a:pPr marL="1036317" lvl="2" indent="-345439" algn="just">
              <a:lnSpc>
                <a:spcPts val="3359"/>
              </a:lnSpc>
              <a:buFont typeface="Arial"/>
              <a:buChar char="⚬"/>
            </a:pPr>
            <a:r>
              <a:rPr lang="en-US" sz="2399">
                <a:solidFill>
                  <a:srgbClr val="0A2135"/>
                </a:solidFill>
                <a:latin typeface="Roboto"/>
                <a:ea typeface="Roboto"/>
                <a:cs typeface="Roboto"/>
                <a:sym typeface="Roboto"/>
              </a:rPr>
              <a:t>Validation, annulation et gestion des créneaux par les agents</a:t>
            </a:r>
          </a:p>
          <a:p>
            <a:pPr marL="1036317" lvl="2" indent="-345439" algn="just">
              <a:lnSpc>
                <a:spcPts val="3359"/>
              </a:lnSpc>
              <a:buFont typeface="Arial"/>
              <a:buChar char="⚬"/>
            </a:pPr>
            <a:r>
              <a:rPr lang="en-US" sz="2399">
                <a:solidFill>
                  <a:srgbClr val="0A2135"/>
                </a:solidFill>
                <a:latin typeface="Roboto"/>
                <a:ea typeface="Roboto"/>
                <a:cs typeface="Roboto"/>
                <a:sym typeface="Roboto"/>
              </a:rPr>
              <a:t>Notifications automatiques par e-mail lors des changements de statut</a:t>
            </a:r>
          </a:p>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Statistiques &amp; Rapports</a:t>
            </a:r>
          </a:p>
          <a:p>
            <a:pPr marL="1036317" lvl="2" indent="-345439" algn="just">
              <a:lnSpc>
                <a:spcPts val="3359"/>
              </a:lnSpc>
              <a:buFont typeface="Arial"/>
              <a:buChar char="⚬"/>
            </a:pPr>
            <a:r>
              <a:rPr lang="en-US" sz="2399">
                <a:solidFill>
                  <a:srgbClr val="0A2135"/>
                </a:solidFill>
                <a:latin typeface="Roboto"/>
                <a:ea typeface="Roboto"/>
                <a:cs typeface="Roboto"/>
                <a:sym typeface="Roboto"/>
              </a:rPr>
              <a:t>Visualisation de tableaux de bord KPI (ex : taux de retard, dossiers clôturés)</a:t>
            </a:r>
          </a:p>
          <a:p>
            <a:pPr marL="1036317" lvl="2" indent="-345439" algn="just">
              <a:lnSpc>
                <a:spcPts val="3359"/>
              </a:lnSpc>
              <a:buFont typeface="Arial"/>
              <a:buChar char="⚬"/>
            </a:pPr>
            <a:r>
              <a:rPr lang="en-US" sz="2399">
                <a:solidFill>
                  <a:srgbClr val="0A2135"/>
                </a:solidFill>
                <a:latin typeface="Roboto"/>
                <a:ea typeface="Roboto"/>
                <a:cs typeface="Roboto"/>
                <a:sym typeface="Roboto"/>
              </a:rPr>
              <a:t>fichage graphique des indicateurs (ex : barres, courbes via Recharts)</a:t>
            </a:r>
          </a:p>
          <a:p>
            <a:pPr algn="just">
              <a:lnSpc>
                <a:spcPts val="3359"/>
              </a:lnSpc>
              <a:spcBef>
                <a:spcPct val="0"/>
              </a:spcBef>
            </a:pPr>
            <a:endParaRPr lang="en-US" sz="2399">
              <a:solidFill>
                <a:srgbClr val="0A2135"/>
              </a:solidFill>
              <a:latin typeface="Roboto"/>
              <a:ea typeface="Roboto"/>
              <a:cs typeface="Roboto"/>
              <a:sym typeface="Roboto"/>
            </a:endParaRPr>
          </a:p>
        </p:txBody>
      </p:sp>
      <p:sp>
        <p:nvSpPr>
          <p:cNvPr id="15" name="TextBox 15"/>
          <p:cNvSpPr txBox="1"/>
          <p:nvPr/>
        </p:nvSpPr>
        <p:spPr>
          <a:xfrm>
            <a:off x="1028700" y="7736615"/>
            <a:ext cx="9144708" cy="2929890"/>
          </a:xfrm>
          <a:prstGeom prst="rect">
            <a:avLst/>
          </a:prstGeom>
        </p:spPr>
        <p:txBody>
          <a:bodyPr lIns="0" tIns="0" rIns="0" bIns="0" rtlCol="0" anchor="t">
            <a:spAutoFit/>
          </a:bodyPr>
          <a:lstStyle/>
          <a:p>
            <a:pPr marL="518158" lvl="1" indent="-259079" algn="just">
              <a:lnSpc>
                <a:spcPts val="3359"/>
              </a:lnSpc>
              <a:buFont typeface="Arial"/>
              <a:buChar char="•"/>
            </a:pPr>
            <a:r>
              <a:rPr lang="en-US" sz="2399" b="1">
                <a:solidFill>
                  <a:srgbClr val="0A2135"/>
                </a:solidFill>
                <a:latin typeface="Roboto Bold"/>
                <a:ea typeface="Roboto Bold"/>
                <a:cs typeface="Roboto Bold"/>
                <a:sym typeface="Roboto Bold"/>
              </a:rPr>
              <a:t> Intégration ERP Odoo 10</a:t>
            </a:r>
          </a:p>
          <a:p>
            <a:pPr marL="1036317" lvl="2" indent="-345439" algn="just">
              <a:lnSpc>
                <a:spcPts val="3359"/>
              </a:lnSpc>
              <a:buFont typeface="Arial"/>
              <a:buChar char="⚬"/>
            </a:pPr>
            <a:r>
              <a:rPr lang="en-US" sz="2399">
                <a:solidFill>
                  <a:srgbClr val="0A2135"/>
                </a:solidFill>
                <a:latin typeface="Roboto"/>
                <a:ea typeface="Roboto"/>
                <a:cs typeface="Roboto"/>
                <a:sym typeface="Roboto"/>
              </a:rPr>
              <a:t>Récupération des données clients directement depuis la base PostgreSQL Odoo 10</a:t>
            </a:r>
          </a:p>
          <a:p>
            <a:pPr marL="1036317" lvl="2" indent="-345439" algn="just">
              <a:lnSpc>
                <a:spcPts val="3359"/>
              </a:lnSpc>
              <a:buFont typeface="Arial"/>
              <a:buChar char="⚬"/>
            </a:pPr>
            <a:r>
              <a:rPr lang="en-US" sz="2399">
                <a:solidFill>
                  <a:srgbClr val="0A2135"/>
                </a:solidFill>
                <a:latin typeface="Roboto"/>
                <a:ea typeface="Roboto"/>
                <a:cs typeface="Roboto"/>
                <a:sym typeface="Roboto"/>
              </a:rPr>
              <a:t>Synchronisation bidirectionnelle des dossiers et utilisateurs</a:t>
            </a:r>
          </a:p>
          <a:p>
            <a:pPr marL="1036317" lvl="2" indent="-345439" algn="just">
              <a:lnSpc>
                <a:spcPts val="3359"/>
              </a:lnSpc>
              <a:buFont typeface="Arial"/>
              <a:buChar char="⚬"/>
            </a:pPr>
            <a:r>
              <a:rPr lang="en-US" sz="2399">
                <a:solidFill>
                  <a:srgbClr val="0A2135"/>
                </a:solidFill>
                <a:latin typeface="Roboto"/>
                <a:ea typeface="Roboto"/>
                <a:cs typeface="Roboto"/>
                <a:sym typeface="Roboto"/>
              </a:rPr>
              <a:t> Respect de la structure de données existante (sans modifier Odoo)</a:t>
            </a:r>
          </a:p>
          <a:p>
            <a:pPr algn="just">
              <a:lnSpc>
                <a:spcPts val="3359"/>
              </a:lnSpc>
              <a:spcBef>
                <a:spcPct val="0"/>
              </a:spcBef>
            </a:pPr>
            <a:endParaRPr lang="en-US" sz="2399">
              <a:solidFill>
                <a:srgbClr val="0A2135"/>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7501147" y="5529575"/>
            <a:ext cx="14131792" cy="2013780"/>
          </a:xfrm>
          <a:custGeom>
            <a:avLst/>
            <a:gdLst/>
            <a:ahLst/>
            <a:cxnLst/>
            <a:rect l="l" t="t" r="r" b="b"/>
            <a:pathLst>
              <a:path w="14131792" h="2013780">
                <a:moveTo>
                  <a:pt x="0" y="0"/>
                </a:moveTo>
                <a:lnTo>
                  <a:pt x="14131792" y="0"/>
                </a:lnTo>
                <a:lnTo>
                  <a:pt x="14131792" y="2013780"/>
                </a:lnTo>
                <a:lnTo>
                  <a:pt x="0" y="2013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11667785" y="5529575"/>
            <a:ext cx="14131792" cy="2013780"/>
          </a:xfrm>
          <a:custGeom>
            <a:avLst/>
            <a:gdLst/>
            <a:ahLst/>
            <a:cxnLst/>
            <a:rect l="l" t="t" r="r" b="b"/>
            <a:pathLst>
              <a:path w="14131792" h="2013780">
                <a:moveTo>
                  <a:pt x="0" y="2013780"/>
                </a:moveTo>
                <a:lnTo>
                  <a:pt x="14131793" y="2013780"/>
                </a:lnTo>
                <a:lnTo>
                  <a:pt x="14131793" y="0"/>
                </a:lnTo>
                <a:lnTo>
                  <a:pt x="0" y="0"/>
                </a:lnTo>
                <a:lnTo>
                  <a:pt x="0" y="20137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971159" y="9258300"/>
            <a:ext cx="3064735" cy="306473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6194424" y="9258300"/>
            <a:ext cx="3064735" cy="306473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rot="-10800000">
            <a:off x="15481643" y="579562"/>
            <a:ext cx="712781" cy="712781"/>
          </a:xfrm>
          <a:custGeom>
            <a:avLst/>
            <a:gdLst/>
            <a:ahLst/>
            <a:cxnLst/>
            <a:rect l="l" t="t" r="r" b="b"/>
            <a:pathLst>
              <a:path w="712781" h="712781">
                <a:moveTo>
                  <a:pt x="0" y="0"/>
                </a:moveTo>
                <a:lnTo>
                  <a:pt x="712781" y="0"/>
                </a:lnTo>
                <a:lnTo>
                  <a:pt x="712781" y="712781"/>
                </a:lnTo>
                <a:lnTo>
                  <a:pt x="0" y="71278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1" name="Freeform 11"/>
          <p:cNvSpPr/>
          <p:nvPr/>
        </p:nvSpPr>
        <p:spPr>
          <a:xfrm rot="-10800000" flipH="1">
            <a:off x="1737185" y="579562"/>
            <a:ext cx="712781" cy="712781"/>
          </a:xfrm>
          <a:custGeom>
            <a:avLst/>
            <a:gdLst/>
            <a:ahLst/>
            <a:cxnLst/>
            <a:rect l="l" t="t" r="r" b="b"/>
            <a:pathLst>
              <a:path w="712781" h="712781">
                <a:moveTo>
                  <a:pt x="712781" y="0"/>
                </a:moveTo>
                <a:lnTo>
                  <a:pt x="0" y="0"/>
                </a:lnTo>
                <a:lnTo>
                  <a:pt x="0" y="712781"/>
                </a:lnTo>
                <a:lnTo>
                  <a:pt x="712781" y="712781"/>
                </a:lnTo>
                <a:lnTo>
                  <a:pt x="712781"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2" name="TextBox 12"/>
          <p:cNvSpPr txBox="1"/>
          <p:nvPr/>
        </p:nvSpPr>
        <p:spPr>
          <a:xfrm>
            <a:off x="2988165" y="514350"/>
            <a:ext cx="11955279" cy="1028700"/>
          </a:xfrm>
          <a:prstGeom prst="rect">
            <a:avLst/>
          </a:prstGeom>
        </p:spPr>
        <p:txBody>
          <a:bodyPr lIns="0" tIns="0" rIns="0" bIns="0" rtlCol="0" anchor="t">
            <a:spAutoFit/>
          </a:bodyPr>
          <a:lstStyle/>
          <a:p>
            <a:pPr algn="ctr">
              <a:lnSpc>
                <a:spcPts val="8135"/>
              </a:lnSpc>
            </a:pPr>
            <a:r>
              <a:rPr lang="en-US" sz="6779" b="1">
                <a:solidFill>
                  <a:srgbClr val="115A6D"/>
                </a:solidFill>
                <a:latin typeface="Antonio Bold"/>
                <a:ea typeface="Antonio Bold"/>
                <a:cs typeface="Antonio Bold"/>
                <a:sym typeface="Antonio Bold"/>
              </a:rPr>
              <a:t>BESOINS NON FONCTIONNELS</a:t>
            </a:r>
          </a:p>
        </p:txBody>
      </p:sp>
      <p:sp>
        <p:nvSpPr>
          <p:cNvPr id="13" name="Freeform 13"/>
          <p:cNvSpPr/>
          <p:nvPr/>
        </p:nvSpPr>
        <p:spPr>
          <a:xfrm>
            <a:off x="2988165" y="3202537"/>
            <a:ext cx="427560" cy="429708"/>
          </a:xfrm>
          <a:custGeom>
            <a:avLst/>
            <a:gdLst/>
            <a:ahLst/>
            <a:cxnLst/>
            <a:rect l="l" t="t" r="r" b="b"/>
            <a:pathLst>
              <a:path w="427560" h="429708">
                <a:moveTo>
                  <a:pt x="0" y="0"/>
                </a:moveTo>
                <a:lnTo>
                  <a:pt x="427560" y="0"/>
                </a:lnTo>
                <a:lnTo>
                  <a:pt x="427560" y="429708"/>
                </a:lnTo>
                <a:lnTo>
                  <a:pt x="0" y="4297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3606361" y="3108259"/>
            <a:ext cx="6637604" cy="467089"/>
          </a:xfrm>
          <a:prstGeom prst="rect">
            <a:avLst/>
          </a:prstGeom>
        </p:spPr>
        <p:txBody>
          <a:bodyPr lIns="0" tIns="0" rIns="0" bIns="0" rtlCol="0" anchor="t">
            <a:spAutoFit/>
          </a:bodyPr>
          <a:lstStyle/>
          <a:p>
            <a:pPr algn="just">
              <a:lnSpc>
                <a:spcPts val="3788"/>
              </a:lnSpc>
              <a:spcBef>
                <a:spcPct val="0"/>
              </a:spcBef>
            </a:pPr>
            <a:r>
              <a:rPr lang="en-US" sz="2705" b="1">
                <a:solidFill>
                  <a:srgbClr val="115A6D"/>
                </a:solidFill>
                <a:latin typeface="Roboto Bold"/>
                <a:ea typeface="Roboto Bold"/>
                <a:cs typeface="Roboto Bold"/>
                <a:sym typeface="Roboto Bold"/>
              </a:rPr>
              <a:t>Performance &amp; Fiabilité</a:t>
            </a:r>
          </a:p>
        </p:txBody>
      </p:sp>
      <p:sp>
        <p:nvSpPr>
          <p:cNvPr id="15" name="Freeform 15"/>
          <p:cNvSpPr/>
          <p:nvPr/>
        </p:nvSpPr>
        <p:spPr>
          <a:xfrm>
            <a:off x="2988165" y="4005499"/>
            <a:ext cx="427560" cy="429708"/>
          </a:xfrm>
          <a:custGeom>
            <a:avLst/>
            <a:gdLst/>
            <a:ahLst/>
            <a:cxnLst/>
            <a:rect l="l" t="t" r="r" b="b"/>
            <a:pathLst>
              <a:path w="427560" h="429708">
                <a:moveTo>
                  <a:pt x="0" y="0"/>
                </a:moveTo>
                <a:lnTo>
                  <a:pt x="427560" y="0"/>
                </a:lnTo>
                <a:lnTo>
                  <a:pt x="427560" y="429708"/>
                </a:lnTo>
                <a:lnTo>
                  <a:pt x="0" y="4297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3606361" y="3911221"/>
            <a:ext cx="6637604" cy="467089"/>
          </a:xfrm>
          <a:prstGeom prst="rect">
            <a:avLst/>
          </a:prstGeom>
        </p:spPr>
        <p:txBody>
          <a:bodyPr lIns="0" tIns="0" rIns="0" bIns="0" rtlCol="0" anchor="t">
            <a:spAutoFit/>
          </a:bodyPr>
          <a:lstStyle/>
          <a:p>
            <a:pPr algn="just">
              <a:lnSpc>
                <a:spcPts val="3788"/>
              </a:lnSpc>
              <a:spcBef>
                <a:spcPct val="0"/>
              </a:spcBef>
            </a:pPr>
            <a:r>
              <a:rPr lang="en-US" sz="2705" b="1">
                <a:solidFill>
                  <a:srgbClr val="115A6D"/>
                </a:solidFill>
                <a:latin typeface="Roboto Bold"/>
                <a:ea typeface="Roboto Bold"/>
                <a:cs typeface="Roboto Bold"/>
                <a:sym typeface="Roboto Bold"/>
              </a:rPr>
              <a:t>Qualité &amp; Tests</a:t>
            </a:r>
          </a:p>
        </p:txBody>
      </p:sp>
      <p:sp>
        <p:nvSpPr>
          <p:cNvPr id="17" name="Freeform 17"/>
          <p:cNvSpPr/>
          <p:nvPr/>
        </p:nvSpPr>
        <p:spPr>
          <a:xfrm>
            <a:off x="2988165" y="4900960"/>
            <a:ext cx="427560" cy="429708"/>
          </a:xfrm>
          <a:custGeom>
            <a:avLst/>
            <a:gdLst/>
            <a:ahLst/>
            <a:cxnLst/>
            <a:rect l="l" t="t" r="r" b="b"/>
            <a:pathLst>
              <a:path w="427560" h="429708">
                <a:moveTo>
                  <a:pt x="0" y="0"/>
                </a:moveTo>
                <a:lnTo>
                  <a:pt x="427560" y="0"/>
                </a:lnTo>
                <a:lnTo>
                  <a:pt x="427560" y="429709"/>
                </a:lnTo>
                <a:lnTo>
                  <a:pt x="0" y="4297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TextBox 18"/>
          <p:cNvSpPr txBox="1"/>
          <p:nvPr/>
        </p:nvSpPr>
        <p:spPr>
          <a:xfrm>
            <a:off x="3606361" y="4806682"/>
            <a:ext cx="8290558" cy="467089"/>
          </a:xfrm>
          <a:prstGeom prst="rect">
            <a:avLst/>
          </a:prstGeom>
        </p:spPr>
        <p:txBody>
          <a:bodyPr lIns="0" tIns="0" rIns="0" bIns="0" rtlCol="0" anchor="t">
            <a:spAutoFit/>
          </a:bodyPr>
          <a:lstStyle/>
          <a:p>
            <a:pPr algn="just">
              <a:lnSpc>
                <a:spcPts val="3788"/>
              </a:lnSpc>
              <a:spcBef>
                <a:spcPct val="0"/>
              </a:spcBef>
            </a:pPr>
            <a:r>
              <a:rPr lang="en-US" sz="2705" b="1">
                <a:solidFill>
                  <a:srgbClr val="115A6D"/>
                </a:solidFill>
                <a:latin typeface="Roboto Bold"/>
                <a:ea typeface="Roboto Bold"/>
                <a:cs typeface="Roboto Bold"/>
                <a:sym typeface="Roboto Bold"/>
              </a:rPr>
              <a:t>CI/CD (Intégration et Déploiement Continus)</a:t>
            </a:r>
          </a:p>
        </p:txBody>
      </p:sp>
      <p:sp>
        <p:nvSpPr>
          <p:cNvPr id="19" name="Freeform 19"/>
          <p:cNvSpPr/>
          <p:nvPr/>
        </p:nvSpPr>
        <p:spPr>
          <a:xfrm>
            <a:off x="2988165" y="5796422"/>
            <a:ext cx="427560" cy="429708"/>
          </a:xfrm>
          <a:custGeom>
            <a:avLst/>
            <a:gdLst/>
            <a:ahLst/>
            <a:cxnLst/>
            <a:rect l="l" t="t" r="r" b="b"/>
            <a:pathLst>
              <a:path w="427560" h="429708">
                <a:moveTo>
                  <a:pt x="0" y="0"/>
                </a:moveTo>
                <a:lnTo>
                  <a:pt x="427560" y="0"/>
                </a:lnTo>
                <a:lnTo>
                  <a:pt x="427560" y="429708"/>
                </a:lnTo>
                <a:lnTo>
                  <a:pt x="0" y="4297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20"/>
          <p:cNvSpPr txBox="1"/>
          <p:nvPr/>
        </p:nvSpPr>
        <p:spPr>
          <a:xfrm>
            <a:off x="3606361" y="5702144"/>
            <a:ext cx="6637604" cy="467089"/>
          </a:xfrm>
          <a:prstGeom prst="rect">
            <a:avLst/>
          </a:prstGeom>
        </p:spPr>
        <p:txBody>
          <a:bodyPr lIns="0" tIns="0" rIns="0" bIns="0" rtlCol="0" anchor="t">
            <a:spAutoFit/>
          </a:bodyPr>
          <a:lstStyle/>
          <a:p>
            <a:pPr algn="just">
              <a:lnSpc>
                <a:spcPts val="3788"/>
              </a:lnSpc>
              <a:spcBef>
                <a:spcPct val="0"/>
              </a:spcBef>
            </a:pPr>
            <a:r>
              <a:rPr lang="en-US" sz="2705" b="1">
                <a:solidFill>
                  <a:srgbClr val="115A6D"/>
                </a:solidFill>
                <a:latin typeface="Roboto Bold"/>
                <a:ea typeface="Roboto Bold"/>
                <a:cs typeface="Roboto Bold"/>
                <a:sym typeface="Roboto Bold"/>
              </a:rPr>
              <a:t>Conteneurisation &amp; Portabilité</a:t>
            </a:r>
          </a:p>
        </p:txBody>
      </p:sp>
      <p:sp>
        <p:nvSpPr>
          <p:cNvPr id="21" name="Freeform 21"/>
          <p:cNvSpPr/>
          <p:nvPr/>
        </p:nvSpPr>
        <p:spPr>
          <a:xfrm>
            <a:off x="2988165" y="6691883"/>
            <a:ext cx="427560" cy="429708"/>
          </a:xfrm>
          <a:custGeom>
            <a:avLst/>
            <a:gdLst/>
            <a:ahLst/>
            <a:cxnLst/>
            <a:rect l="l" t="t" r="r" b="b"/>
            <a:pathLst>
              <a:path w="427560" h="429708">
                <a:moveTo>
                  <a:pt x="0" y="0"/>
                </a:moveTo>
                <a:lnTo>
                  <a:pt x="427560" y="0"/>
                </a:lnTo>
                <a:lnTo>
                  <a:pt x="427560" y="429708"/>
                </a:lnTo>
                <a:lnTo>
                  <a:pt x="0" y="4297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extBox 22"/>
          <p:cNvSpPr txBox="1"/>
          <p:nvPr/>
        </p:nvSpPr>
        <p:spPr>
          <a:xfrm>
            <a:off x="3606361" y="6597605"/>
            <a:ext cx="6637604" cy="467089"/>
          </a:xfrm>
          <a:prstGeom prst="rect">
            <a:avLst/>
          </a:prstGeom>
        </p:spPr>
        <p:txBody>
          <a:bodyPr lIns="0" tIns="0" rIns="0" bIns="0" rtlCol="0" anchor="t">
            <a:spAutoFit/>
          </a:bodyPr>
          <a:lstStyle/>
          <a:p>
            <a:pPr algn="just">
              <a:lnSpc>
                <a:spcPts val="3788"/>
              </a:lnSpc>
              <a:spcBef>
                <a:spcPct val="0"/>
              </a:spcBef>
            </a:pPr>
            <a:r>
              <a:rPr lang="en-US" sz="2705" b="1">
                <a:solidFill>
                  <a:srgbClr val="115A6D"/>
                </a:solidFill>
                <a:latin typeface="Roboto Bold"/>
                <a:ea typeface="Roboto Bold"/>
                <a:cs typeface="Roboto Bold"/>
                <a:sym typeface="Roboto Bold"/>
              </a:rPr>
              <a:t>Sécurité</a:t>
            </a:r>
          </a:p>
        </p:txBody>
      </p:sp>
      <p:sp>
        <p:nvSpPr>
          <p:cNvPr id="23" name="Freeform 23"/>
          <p:cNvSpPr/>
          <p:nvPr/>
        </p:nvSpPr>
        <p:spPr>
          <a:xfrm>
            <a:off x="2988165" y="7625445"/>
            <a:ext cx="427560" cy="429708"/>
          </a:xfrm>
          <a:custGeom>
            <a:avLst/>
            <a:gdLst/>
            <a:ahLst/>
            <a:cxnLst/>
            <a:rect l="l" t="t" r="r" b="b"/>
            <a:pathLst>
              <a:path w="427560" h="429708">
                <a:moveTo>
                  <a:pt x="0" y="0"/>
                </a:moveTo>
                <a:lnTo>
                  <a:pt x="427560" y="0"/>
                </a:lnTo>
                <a:lnTo>
                  <a:pt x="427560" y="429708"/>
                </a:lnTo>
                <a:lnTo>
                  <a:pt x="0" y="4297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3606361" y="7531166"/>
            <a:ext cx="6637604" cy="467089"/>
          </a:xfrm>
          <a:prstGeom prst="rect">
            <a:avLst/>
          </a:prstGeom>
        </p:spPr>
        <p:txBody>
          <a:bodyPr lIns="0" tIns="0" rIns="0" bIns="0" rtlCol="0" anchor="t">
            <a:spAutoFit/>
          </a:bodyPr>
          <a:lstStyle/>
          <a:p>
            <a:pPr algn="just">
              <a:lnSpc>
                <a:spcPts val="3788"/>
              </a:lnSpc>
              <a:spcBef>
                <a:spcPct val="0"/>
              </a:spcBef>
            </a:pPr>
            <a:r>
              <a:rPr lang="en-US" sz="2705" b="1">
                <a:solidFill>
                  <a:srgbClr val="115A6D"/>
                </a:solidFill>
                <a:latin typeface="Roboto Bold"/>
                <a:ea typeface="Roboto Bold"/>
                <a:cs typeface="Roboto Bold"/>
                <a:sym typeface="Roboto Bold"/>
              </a:rPr>
              <a:t>Supervision &amp; Monitoring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7501147" y="5529575"/>
            <a:ext cx="14131792" cy="2013780"/>
          </a:xfrm>
          <a:custGeom>
            <a:avLst/>
            <a:gdLst/>
            <a:ahLst/>
            <a:cxnLst/>
            <a:rect l="l" t="t" r="r" b="b"/>
            <a:pathLst>
              <a:path w="14131792" h="2013780">
                <a:moveTo>
                  <a:pt x="0" y="0"/>
                </a:moveTo>
                <a:lnTo>
                  <a:pt x="14131792" y="0"/>
                </a:lnTo>
                <a:lnTo>
                  <a:pt x="14131792" y="2013780"/>
                </a:lnTo>
                <a:lnTo>
                  <a:pt x="0" y="2013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11667785" y="5529575"/>
            <a:ext cx="14131792" cy="2013780"/>
          </a:xfrm>
          <a:custGeom>
            <a:avLst/>
            <a:gdLst/>
            <a:ahLst/>
            <a:cxnLst/>
            <a:rect l="l" t="t" r="r" b="b"/>
            <a:pathLst>
              <a:path w="14131792" h="2013780">
                <a:moveTo>
                  <a:pt x="0" y="2013780"/>
                </a:moveTo>
                <a:lnTo>
                  <a:pt x="14131793" y="2013780"/>
                </a:lnTo>
                <a:lnTo>
                  <a:pt x="14131793" y="0"/>
                </a:lnTo>
                <a:lnTo>
                  <a:pt x="0" y="0"/>
                </a:lnTo>
                <a:lnTo>
                  <a:pt x="0" y="20137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971159" y="9258300"/>
            <a:ext cx="3064735" cy="306473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6194424" y="9258300"/>
            <a:ext cx="3064735" cy="306473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rot="-10800000">
            <a:off x="15481643" y="579562"/>
            <a:ext cx="712781" cy="712781"/>
          </a:xfrm>
          <a:custGeom>
            <a:avLst/>
            <a:gdLst/>
            <a:ahLst/>
            <a:cxnLst/>
            <a:rect l="l" t="t" r="r" b="b"/>
            <a:pathLst>
              <a:path w="712781" h="712781">
                <a:moveTo>
                  <a:pt x="0" y="0"/>
                </a:moveTo>
                <a:lnTo>
                  <a:pt x="712781" y="0"/>
                </a:lnTo>
                <a:lnTo>
                  <a:pt x="712781" y="712781"/>
                </a:lnTo>
                <a:lnTo>
                  <a:pt x="0" y="71278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1" name="Freeform 11"/>
          <p:cNvSpPr/>
          <p:nvPr/>
        </p:nvSpPr>
        <p:spPr>
          <a:xfrm rot="-10800000" flipH="1">
            <a:off x="1737185" y="579562"/>
            <a:ext cx="712781" cy="712781"/>
          </a:xfrm>
          <a:custGeom>
            <a:avLst/>
            <a:gdLst/>
            <a:ahLst/>
            <a:cxnLst/>
            <a:rect l="l" t="t" r="r" b="b"/>
            <a:pathLst>
              <a:path w="712781" h="712781">
                <a:moveTo>
                  <a:pt x="712781" y="0"/>
                </a:moveTo>
                <a:lnTo>
                  <a:pt x="0" y="0"/>
                </a:lnTo>
                <a:lnTo>
                  <a:pt x="0" y="712781"/>
                </a:lnTo>
                <a:lnTo>
                  <a:pt x="712781" y="712781"/>
                </a:lnTo>
                <a:lnTo>
                  <a:pt x="712781"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2" name="Freeform 12"/>
          <p:cNvSpPr/>
          <p:nvPr/>
        </p:nvSpPr>
        <p:spPr>
          <a:xfrm>
            <a:off x="1140636" y="3921450"/>
            <a:ext cx="3591945" cy="2195576"/>
          </a:xfrm>
          <a:custGeom>
            <a:avLst/>
            <a:gdLst/>
            <a:ahLst/>
            <a:cxnLst/>
            <a:rect l="l" t="t" r="r" b="b"/>
            <a:pathLst>
              <a:path w="3591945" h="2195576">
                <a:moveTo>
                  <a:pt x="0" y="0"/>
                </a:moveTo>
                <a:lnTo>
                  <a:pt x="3591944" y="0"/>
                </a:lnTo>
                <a:lnTo>
                  <a:pt x="3591944" y="2195577"/>
                </a:lnTo>
                <a:lnTo>
                  <a:pt x="0" y="2195577"/>
                </a:lnTo>
                <a:lnTo>
                  <a:pt x="0" y="0"/>
                </a:lnTo>
                <a:close/>
              </a:path>
            </a:pathLst>
          </a:custGeom>
          <a:blipFill>
            <a:blip r:embed="rId6"/>
            <a:stretch>
              <a:fillRect/>
            </a:stretch>
          </a:blipFill>
        </p:spPr>
        <p:txBody>
          <a:bodyPr/>
          <a:lstStyle/>
          <a:p>
            <a:endParaRPr lang="en-US"/>
          </a:p>
        </p:txBody>
      </p:sp>
      <p:sp>
        <p:nvSpPr>
          <p:cNvPr id="13" name="Freeform 13"/>
          <p:cNvSpPr/>
          <p:nvPr/>
        </p:nvSpPr>
        <p:spPr>
          <a:xfrm>
            <a:off x="5806700" y="4032994"/>
            <a:ext cx="2547057" cy="2028094"/>
          </a:xfrm>
          <a:custGeom>
            <a:avLst/>
            <a:gdLst/>
            <a:ahLst/>
            <a:cxnLst/>
            <a:rect l="l" t="t" r="r" b="b"/>
            <a:pathLst>
              <a:path w="2547057" h="2028094">
                <a:moveTo>
                  <a:pt x="0" y="0"/>
                </a:moveTo>
                <a:lnTo>
                  <a:pt x="2547057" y="0"/>
                </a:lnTo>
                <a:lnTo>
                  <a:pt x="2547057" y="2028094"/>
                </a:lnTo>
                <a:lnTo>
                  <a:pt x="0" y="2028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9654117" y="4245153"/>
            <a:ext cx="2467994" cy="2245318"/>
          </a:xfrm>
          <a:custGeom>
            <a:avLst/>
            <a:gdLst/>
            <a:ahLst/>
            <a:cxnLst/>
            <a:rect l="l" t="t" r="r" b="b"/>
            <a:pathLst>
              <a:path w="2467994" h="2245318">
                <a:moveTo>
                  <a:pt x="0" y="0"/>
                </a:moveTo>
                <a:lnTo>
                  <a:pt x="2467994" y="0"/>
                </a:lnTo>
                <a:lnTo>
                  <a:pt x="2467994" y="2245318"/>
                </a:lnTo>
                <a:lnTo>
                  <a:pt x="0" y="22453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5" name="Group 15"/>
          <p:cNvGrpSpPr/>
          <p:nvPr/>
        </p:nvGrpSpPr>
        <p:grpSpPr>
          <a:xfrm>
            <a:off x="1379794" y="6699551"/>
            <a:ext cx="3113629" cy="446076"/>
            <a:chOff x="0" y="0"/>
            <a:chExt cx="9105896" cy="1304563"/>
          </a:xfrm>
        </p:grpSpPr>
        <p:sp>
          <p:nvSpPr>
            <p:cNvPr id="16" name="Freeform 16"/>
            <p:cNvSpPr/>
            <p:nvPr/>
          </p:nvSpPr>
          <p:spPr>
            <a:xfrm>
              <a:off x="4017" y="0"/>
              <a:ext cx="9097860" cy="1304563"/>
            </a:xfrm>
            <a:custGeom>
              <a:avLst/>
              <a:gdLst/>
              <a:ahLst/>
              <a:cxnLst/>
              <a:rect l="l" t="t" r="r" b="b"/>
              <a:pathLst>
                <a:path w="9097860" h="1304563">
                  <a:moveTo>
                    <a:pt x="233993" y="0"/>
                  </a:moveTo>
                  <a:lnTo>
                    <a:pt x="9067068" y="0"/>
                  </a:lnTo>
                  <a:cubicBezTo>
                    <a:pt x="9075775" y="0"/>
                    <a:pt x="9084046" y="3807"/>
                    <a:pt x="9089709" y="10420"/>
                  </a:cubicBezTo>
                  <a:cubicBezTo>
                    <a:pt x="9095373" y="17034"/>
                    <a:pt x="9097861" y="25793"/>
                    <a:pt x="9096521" y="34396"/>
                  </a:cubicBezTo>
                  <a:lnTo>
                    <a:pt x="8904036" y="1270167"/>
                  </a:lnTo>
                  <a:cubicBezTo>
                    <a:pt x="8900952" y="1289964"/>
                    <a:pt x="8883904" y="1304563"/>
                    <a:pt x="8863868" y="1304563"/>
                  </a:cubicBezTo>
                  <a:lnTo>
                    <a:pt x="30793" y="1304563"/>
                  </a:lnTo>
                  <a:cubicBezTo>
                    <a:pt x="22087" y="1304563"/>
                    <a:pt x="13815" y="1300756"/>
                    <a:pt x="8152" y="1294142"/>
                  </a:cubicBezTo>
                  <a:cubicBezTo>
                    <a:pt x="2489" y="1287529"/>
                    <a:pt x="0" y="1278770"/>
                    <a:pt x="1341" y="1270167"/>
                  </a:cubicBezTo>
                  <a:lnTo>
                    <a:pt x="193825" y="34396"/>
                  </a:lnTo>
                  <a:cubicBezTo>
                    <a:pt x="196909" y="14598"/>
                    <a:pt x="213957" y="0"/>
                    <a:pt x="233993" y="0"/>
                  </a:cubicBezTo>
                  <a:close/>
                </a:path>
              </a:pathLst>
            </a:custGeom>
            <a:solidFill>
              <a:srgbClr val="186F7B"/>
            </a:solidFill>
          </p:spPr>
          <p:txBody>
            <a:bodyPr/>
            <a:lstStyle/>
            <a:p>
              <a:endParaRPr lang="en-US"/>
            </a:p>
          </p:txBody>
        </p:sp>
        <p:sp>
          <p:nvSpPr>
            <p:cNvPr id="17" name="TextBox 17"/>
            <p:cNvSpPr txBox="1"/>
            <p:nvPr/>
          </p:nvSpPr>
          <p:spPr>
            <a:xfrm>
              <a:off x="101600" y="-38100"/>
              <a:ext cx="8902696" cy="1342663"/>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595881" y="6760413"/>
            <a:ext cx="282609" cy="284029"/>
          </a:xfrm>
          <a:custGeom>
            <a:avLst/>
            <a:gdLst/>
            <a:ahLst/>
            <a:cxnLst/>
            <a:rect l="l" t="t" r="r" b="b"/>
            <a:pathLst>
              <a:path w="282609" h="284029">
                <a:moveTo>
                  <a:pt x="0" y="0"/>
                </a:moveTo>
                <a:lnTo>
                  <a:pt x="282609" y="0"/>
                </a:lnTo>
                <a:lnTo>
                  <a:pt x="282609" y="284030"/>
                </a:lnTo>
                <a:lnTo>
                  <a:pt x="0" y="2840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9" name="Group 19"/>
          <p:cNvGrpSpPr/>
          <p:nvPr/>
        </p:nvGrpSpPr>
        <p:grpSpPr>
          <a:xfrm>
            <a:off x="5304080" y="6665253"/>
            <a:ext cx="3282682" cy="470296"/>
            <a:chOff x="0" y="0"/>
            <a:chExt cx="9105896" cy="1304563"/>
          </a:xfrm>
        </p:grpSpPr>
        <p:sp>
          <p:nvSpPr>
            <p:cNvPr id="20" name="Freeform 20"/>
            <p:cNvSpPr/>
            <p:nvPr/>
          </p:nvSpPr>
          <p:spPr>
            <a:xfrm>
              <a:off x="3811" y="0"/>
              <a:ext cx="9098274" cy="1304563"/>
            </a:xfrm>
            <a:custGeom>
              <a:avLst/>
              <a:gdLst/>
              <a:ahLst/>
              <a:cxnLst/>
              <a:rect l="l" t="t" r="r" b="b"/>
              <a:pathLst>
                <a:path w="9098274" h="1304563">
                  <a:moveTo>
                    <a:pt x="232407" y="0"/>
                  </a:moveTo>
                  <a:lnTo>
                    <a:pt x="9069066" y="0"/>
                  </a:lnTo>
                  <a:cubicBezTo>
                    <a:pt x="9077325" y="0"/>
                    <a:pt x="9085171" y="3611"/>
                    <a:pt x="9090542" y="9884"/>
                  </a:cubicBezTo>
                  <a:cubicBezTo>
                    <a:pt x="9095913" y="16157"/>
                    <a:pt x="9098274" y="24464"/>
                    <a:pt x="9097002" y="32624"/>
                  </a:cubicBezTo>
                  <a:lnTo>
                    <a:pt x="8903966" y="1271938"/>
                  </a:lnTo>
                  <a:cubicBezTo>
                    <a:pt x="8901041" y="1290716"/>
                    <a:pt x="8884870" y="1304563"/>
                    <a:pt x="8865866" y="1304563"/>
                  </a:cubicBezTo>
                  <a:lnTo>
                    <a:pt x="29207" y="1304563"/>
                  </a:lnTo>
                  <a:cubicBezTo>
                    <a:pt x="20948" y="1304563"/>
                    <a:pt x="13103" y="1300952"/>
                    <a:pt x="7731" y="1294679"/>
                  </a:cubicBezTo>
                  <a:cubicBezTo>
                    <a:pt x="2360" y="1288406"/>
                    <a:pt x="0" y="1280098"/>
                    <a:pt x="1271" y="1271938"/>
                  </a:cubicBezTo>
                  <a:lnTo>
                    <a:pt x="194307" y="32624"/>
                  </a:lnTo>
                  <a:cubicBezTo>
                    <a:pt x="197232" y="13847"/>
                    <a:pt x="213403" y="0"/>
                    <a:pt x="232407" y="0"/>
                  </a:cubicBezTo>
                  <a:close/>
                </a:path>
              </a:pathLst>
            </a:custGeom>
            <a:solidFill>
              <a:srgbClr val="186F7B"/>
            </a:solidFill>
          </p:spPr>
          <p:txBody>
            <a:bodyPr/>
            <a:lstStyle/>
            <a:p>
              <a:endParaRPr lang="en-US"/>
            </a:p>
          </p:txBody>
        </p:sp>
        <p:sp>
          <p:nvSpPr>
            <p:cNvPr id="21" name="TextBox 21"/>
            <p:cNvSpPr txBox="1"/>
            <p:nvPr/>
          </p:nvSpPr>
          <p:spPr>
            <a:xfrm>
              <a:off x="101600" y="-38100"/>
              <a:ext cx="8902696" cy="134266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5522122" y="6764896"/>
            <a:ext cx="297953" cy="299451"/>
          </a:xfrm>
          <a:custGeom>
            <a:avLst/>
            <a:gdLst/>
            <a:ahLst/>
            <a:cxnLst/>
            <a:rect l="l" t="t" r="r" b="b"/>
            <a:pathLst>
              <a:path w="297953" h="299451">
                <a:moveTo>
                  <a:pt x="0" y="0"/>
                </a:moveTo>
                <a:lnTo>
                  <a:pt x="297954" y="0"/>
                </a:lnTo>
                <a:lnTo>
                  <a:pt x="297954" y="299451"/>
                </a:lnTo>
                <a:lnTo>
                  <a:pt x="0" y="2994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23" name="Group 23"/>
          <p:cNvGrpSpPr/>
          <p:nvPr/>
        </p:nvGrpSpPr>
        <p:grpSpPr>
          <a:xfrm>
            <a:off x="9396387" y="6703772"/>
            <a:ext cx="3084165" cy="441855"/>
            <a:chOff x="0" y="0"/>
            <a:chExt cx="9105896" cy="1304563"/>
          </a:xfrm>
        </p:grpSpPr>
        <p:sp>
          <p:nvSpPr>
            <p:cNvPr id="24" name="Freeform 24"/>
            <p:cNvSpPr/>
            <p:nvPr/>
          </p:nvSpPr>
          <p:spPr>
            <a:xfrm>
              <a:off x="4056" y="0"/>
              <a:ext cx="9097784" cy="1304563"/>
            </a:xfrm>
            <a:custGeom>
              <a:avLst/>
              <a:gdLst/>
              <a:ahLst/>
              <a:cxnLst/>
              <a:rect l="l" t="t" r="r" b="b"/>
              <a:pathLst>
                <a:path w="9097784" h="1304563">
                  <a:moveTo>
                    <a:pt x="234287" y="0"/>
                  </a:moveTo>
                  <a:lnTo>
                    <a:pt x="9066697" y="0"/>
                  </a:lnTo>
                  <a:cubicBezTo>
                    <a:pt x="9075487" y="0"/>
                    <a:pt x="9083837" y="3843"/>
                    <a:pt x="9089554" y="10520"/>
                  </a:cubicBezTo>
                  <a:cubicBezTo>
                    <a:pt x="9095272" y="17196"/>
                    <a:pt x="9097784" y="26039"/>
                    <a:pt x="9096430" y="34724"/>
                  </a:cubicBezTo>
                  <a:lnTo>
                    <a:pt x="8904048" y="1269838"/>
                  </a:lnTo>
                  <a:cubicBezTo>
                    <a:pt x="8900935" y="1289825"/>
                    <a:pt x="8883724" y="1304563"/>
                    <a:pt x="8863497" y="1304563"/>
                  </a:cubicBezTo>
                  <a:lnTo>
                    <a:pt x="31087" y="1304563"/>
                  </a:lnTo>
                  <a:cubicBezTo>
                    <a:pt x="22297" y="1304563"/>
                    <a:pt x="13946" y="1300720"/>
                    <a:pt x="8229" y="1294043"/>
                  </a:cubicBezTo>
                  <a:cubicBezTo>
                    <a:pt x="2512" y="1287366"/>
                    <a:pt x="0" y="1278524"/>
                    <a:pt x="1353" y="1269838"/>
                  </a:cubicBezTo>
                  <a:lnTo>
                    <a:pt x="193735" y="34724"/>
                  </a:lnTo>
                  <a:cubicBezTo>
                    <a:pt x="196848" y="14738"/>
                    <a:pt x="214060" y="0"/>
                    <a:pt x="234287" y="0"/>
                  </a:cubicBezTo>
                  <a:close/>
                </a:path>
              </a:pathLst>
            </a:custGeom>
            <a:solidFill>
              <a:srgbClr val="186F7B"/>
            </a:solidFill>
          </p:spPr>
          <p:txBody>
            <a:bodyPr/>
            <a:lstStyle/>
            <a:p>
              <a:endParaRPr lang="en-US"/>
            </a:p>
          </p:txBody>
        </p:sp>
        <p:sp>
          <p:nvSpPr>
            <p:cNvPr id="25" name="TextBox 25"/>
            <p:cNvSpPr txBox="1"/>
            <p:nvPr/>
          </p:nvSpPr>
          <p:spPr>
            <a:xfrm>
              <a:off x="101600" y="-38100"/>
              <a:ext cx="8902696" cy="1342663"/>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9679896" y="6769573"/>
            <a:ext cx="279935" cy="281342"/>
          </a:xfrm>
          <a:custGeom>
            <a:avLst/>
            <a:gdLst/>
            <a:ahLst/>
            <a:cxnLst/>
            <a:rect l="l" t="t" r="r" b="b"/>
            <a:pathLst>
              <a:path w="279935" h="281342">
                <a:moveTo>
                  <a:pt x="0" y="0"/>
                </a:moveTo>
                <a:lnTo>
                  <a:pt x="279935" y="0"/>
                </a:lnTo>
                <a:lnTo>
                  <a:pt x="279935" y="281341"/>
                </a:lnTo>
                <a:lnTo>
                  <a:pt x="0" y="2813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27" name="Group 27"/>
          <p:cNvGrpSpPr/>
          <p:nvPr/>
        </p:nvGrpSpPr>
        <p:grpSpPr>
          <a:xfrm>
            <a:off x="13452102" y="6693694"/>
            <a:ext cx="3084165" cy="441855"/>
            <a:chOff x="0" y="0"/>
            <a:chExt cx="9105896" cy="1304563"/>
          </a:xfrm>
        </p:grpSpPr>
        <p:sp>
          <p:nvSpPr>
            <p:cNvPr id="28" name="Freeform 28"/>
            <p:cNvSpPr/>
            <p:nvPr/>
          </p:nvSpPr>
          <p:spPr>
            <a:xfrm>
              <a:off x="4056" y="0"/>
              <a:ext cx="9097784" cy="1304563"/>
            </a:xfrm>
            <a:custGeom>
              <a:avLst/>
              <a:gdLst/>
              <a:ahLst/>
              <a:cxnLst/>
              <a:rect l="l" t="t" r="r" b="b"/>
              <a:pathLst>
                <a:path w="9097784" h="1304563">
                  <a:moveTo>
                    <a:pt x="234287" y="0"/>
                  </a:moveTo>
                  <a:lnTo>
                    <a:pt x="9066697" y="0"/>
                  </a:lnTo>
                  <a:cubicBezTo>
                    <a:pt x="9075487" y="0"/>
                    <a:pt x="9083837" y="3843"/>
                    <a:pt x="9089554" y="10520"/>
                  </a:cubicBezTo>
                  <a:cubicBezTo>
                    <a:pt x="9095272" y="17196"/>
                    <a:pt x="9097784" y="26039"/>
                    <a:pt x="9096430" y="34724"/>
                  </a:cubicBezTo>
                  <a:lnTo>
                    <a:pt x="8904048" y="1269838"/>
                  </a:lnTo>
                  <a:cubicBezTo>
                    <a:pt x="8900935" y="1289825"/>
                    <a:pt x="8883724" y="1304563"/>
                    <a:pt x="8863497" y="1304563"/>
                  </a:cubicBezTo>
                  <a:lnTo>
                    <a:pt x="31087" y="1304563"/>
                  </a:lnTo>
                  <a:cubicBezTo>
                    <a:pt x="22297" y="1304563"/>
                    <a:pt x="13946" y="1300720"/>
                    <a:pt x="8229" y="1294043"/>
                  </a:cubicBezTo>
                  <a:cubicBezTo>
                    <a:pt x="2512" y="1287366"/>
                    <a:pt x="0" y="1278524"/>
                    <a:pt x="1353" y="1269838"/>
                  </a:cubicBezTo>
                  <a:lnTo>
                    <a:pt x="193735" y="34724"/>
                  </a:lnTo>
                  <a:cubicBezTo>
                    <a:pt x="196848" y="14738"/>
                    <a:pt x="214060" y="0"/>
                    <a:pt x="234287" y="0"/>
                  </a:cubicBezTo>
                  <a:close/>
                </a:path>
              </a:pathLst>
            </a:custGeom>
            <a:solidFill>
              <a:srgbClr val="186F7B"/>
            </a:solidFill>
          </p:spPr>
          <p:txBody>
            <a:bodyPr/>
            <a:lstStyle/>
            <a:p>
              <a:endParaRPr lang="en-US"/>
            </a:p>
          </p:txBody>
        </p:sp>
        <p:sp>
          <p:nvSpPr>
            <p:cNvPr id="29" name="TextBox 29"/>
            <p:cNvSpPr txBox="1"/>
            <p:nvPr/>
          </p:nvSpPr>
          <p:spPr>
            <a:xfrm>
              <a:off x="101600" y="-38100"/>
              <a:ext cx="8902696" cy="1342663"/>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13689647" y="4032994"/>
            <a:ext cx="3027417" cy="2196964"/>
          </a:xfrm>
          <a:custGeom>
            <a:avLst/>
            <a:gdLst/>
            <a:ahLst/>
            <a:cxnLst/>
            <a:rect l="l" t="t" r="r" b="b"/>
            <a:pathLst>
              <a:path w="3027417" h="2196964">
                <a:moveTo>
                  <a:pt x="0" y="0"/>
                </a:moveTo>
                <a:lnTo>
                  <a:pt x="3027417" y="0"/>
                </a:lnTo>
                <a:lnTo>
                  <a:pt x="3027417" y="2196964"/>
                </a:lnTo>
                <a:lnTo>
                  <a:pt x="0" y="21969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1" name="TextBox 31"/>
          <p:cNvSpPr txBox="1"/>
          <p:nvPr/>
        </p:nvSpPr>
        <p:spPr>
          <a:xfrm>
            <a:off x="2988165" y="514350"/>
            <a:ext cx="11955279" cy="1028700"/>
          </a:xfrm>
          <a:prstGeom prst="rect">
            <a:avLst/>
          </a:prstGeom>
        </p:spPr>
        <p:txBody>
          <a:bodyPr lIns="0" tIns="0" rIns="0" bIns="0" rtlCol="0" anchor="t">
            <a:spAutoFit/>
          </a:bodyPr>
          <a:lstStyle/>
          <a:p>
            <a:pPr algn="ctr">
              <a:lnSpc>
                <a:spcPts val="8135"/>
              </a:lnSpc>
            </a:pPr>
            <a:r>
              <a:rPr lang="en-US" sz="6779" b="1">
                <a:solidFill>
                  <a:srgbClr val="115A6D"/>
                </a:solidFill>
                <a:latin typeface="Antonio Bold"/>
                <a:ea typeface="Antonio Bold"/>
                <a:cs typeface="Antonio Bold"/>
                <a:sym typeface="Antonio Bold"/>
              </a:rPr>
              <a:t>LES ACTEURS</a:t>
            </a:r>
          </a:p>
        </p:txBody>
      </p:sp>
      <p:sp>
        <p:nvSpPr>
          <p:cNvPr id="32" name="TextBox 32"/>
          <p:cNvSpPr txBox="1"/>
          <p:nvPr/>
        </p:nvSpPr>
        <p:spPr>
          <a:xfrm>
            <a:off x="2051671" y="6724889"/>
            <a:ext cx="2285701" cy="318588"/>
          </a:xfrm>
          <a:prstGeom prst="rect">
            <a:avLst/>
          </a:prstGeom>
        </p:spPr>
        <p:txBody>
          <a:bodyPr lIns="0" tIns="0" rIns="0" bIns="0" rtlCol="0" anchor="t">
            <a:spAutoFit/>
          </a:bodyPr>
          <a:lstStyle/>
          <a:p>
            <a:pPr algn="just">
              <a:lnSpc>
                <a:spcPts val="2504"/>
              </a:lnSpc>
              <a:spcBef>
                <a:spcPct val="0"/>
              </a:spcBef>
            </a:pPr>
            <a:r>
              <a:rPr lang="en-US" sz="1788" b="1">
                <a:solidFill>
                  <a:srgbClr val="FFFFFF"/>
                </a:solidFill>
                <a:latin typeface="Roboto Bold"/>
                <a:ea typeface="Roboto Bold"/>
                <a:cs typeface="Roboto Bold"/>
                <a:sym typeface="Roboto Bold"/>
              </a:rPr>
              <a:t>ADMINISTRATEUR</a:t>
            </a:r>
          </a:p>
        </p:txBody>
      </p:sp>
      <p:sp>
        <p:nvSpPr>
          <p:cNvPr id="33" name="TextBox 33"/>
          <p:cNvSpPr txBox="1"/>
          <p:nvPr/>
        </p:nvSpPr>
        <p:spPr>
          <a:xfrm>
            <a:off x="6176960" y="6734238"/>
            <a:ext cx="2409802" cy="333299"/>
          </a:xfrm>
          <a:prstGeom prst="rect">
            <a:avLst/>
          </a:prstGeom>
        </p:spPr>
        <p:txBody>
          <a:bodyPr lIns="0" tIns="0" rIns="0" bIns="0" rtlCol="0" anchor="t">
            <a:spAutoFit/>
          </a:bodyPr>
          <a:lstStyle/>
          <a:p>
            <a:pPr algn="just">
              <a:lnSpc>
                <a:spcPts val="2640"/>
              </a:lnSpc>
              <a:spcBef>
                <a:spcPct val="0"/>
              </a:spcBef>
            </a:pPr>
            <a:r>
              <a:rPr lang="en-US" sz="1885" b="1">
                <a:solidFill>
                  <a:srgbClr val="FFFFFF"/>
                </a:solidFill>
                <a:latin typeface="Roboto Bold"/>
                <a:ea typeface="Roboto Bold"/>
                <a:cs typeface="Roboto Bold"/>
                <a:sym typeface="Roboto Bold"/>
              </a:rPr>
              <a:t>AGENT</a:t>
            </a:r>
          </a:p>
        </p:txBody>
      </p:sp>
      <p:sp>
        <p:nvSpPr>
          <p:cNvPr id="34" name="TextBox 34"/>
          <p:cNvSpPr txBox="1"/>
          <p:nvPr/>
        </p:nvSpPr>
        <p:spPr>
          <a:xfrm>
            <a:off x="10061906" y="6737944"/>
            <a:ext cx="2264072" cy="306498"/>
          </a:xfrm>
          <a:prstGeom prst="rect">
            <a:avLst/>
          </a:prstGeom>
        </p:spPr>
        <p:txBody>
          <a:bodyPr lIns="0" tIns="0" rIns="0" bIns="0" rtlCol="0" anchor="t">
            <a:spAutoFit/>
          </a:bodyPr>
          <a:lstStyle/>
          <a:p>
            <a:pPr algn="just">
              <a:lnSpc>
                <a:spcPts val="2480"/>
              </a:lnSpc>
              <a:spcBef>
                <a:spcPct val="0"/>
              </a:spcBef>
            </a:pPr>
            <a:r>
              <a:rPr lang="en-US" sz="1771" b="1">
                <a:solidFill>
                  <a:srgbClr val="FFFFFF"/>
                </a:solidFill>
                <a:latin typeface="Roboto Bold"/>
                <a:ea typeface="Roboto Bold"/>
                <a:cs typeface="Roboto Bold"/>
                <a:sym typeface="Roboto Bold"/>
              </a:rPr>
              <a:t>CLIENT</a:t>
            </a:r>
          </a:p>
        </p:txBody>
      </p:sp>
      <p:sp>
        <p:nvSpPr>
          <p:cNvPr id="35" name="TextBox 35"/>
          <p:cNvSpPr txBox="1"/>
          <p:nvPr/>
        </p:nvSpPr>
        <p:spPr>
          <a:xfrm>
            <a:off x="14117620" y="6727866"/>
            <a:ext cx="2264072" cy="306498"/>
          </a:xfrm>
          <a:prstGeom prst="rect">
            <a:avLst/>
          </a:prstGeom>
        </p:spPr>
        <p:txBody>
          <a:bodyPr lIns="0" tIns="0" rIns="0" bIns="0" rtlCol="0" anchor="t">
            <a:spAutoFit/>
          </a:bodyPr>
          <a:lstStyle/>
          <a:p>
            <a:pPr algn="just">
              <a:lnSpc>
                <a:spcPts val="2480"/>
              </a:lnSpc>
              <a:spcBef>
                <a:spcPct val="0"/>
              </a:spcBef>
            </a:pPr>
            <a:r>
              <a:rPr lang="en-US" sz="1771" b="1">
                <a:solidFill>
                  <a:srgbClr val="FFFFFF"/>
                </a:solidFill>
                <a:latin typeface="Roboto Bold"/>
                <a:ea typeface="Roboto Bold"/>
                <a:cs typeface="Roboto Bold"/>
                <a:sym typeface="Roboto Bold"/>
              </a:rPr>
              <a:t>Responsable DevOps</a:t>
            </a:r>
          </a:p>
        </p:txBody>
      </p:sp>
      <p:sp>
        <p:nvSpPr>
          <p:cNvPr id="36" name="Freeform 36"/>
          <p:cNvSpPr/>
          <p:nvPr/>
        </p:nvSpPr>
        <p:spPr>
          <a:xfrm>
            <a:off x="13661652" y="6750440"/>
            <a:ext cx="297953" cy="299451"/>
          </a:xfrm>
          <a:custGeom>
            <a:avLst/>
            <a:gdLst/>
            <a:ahLst/>
            <a:cxnLst/>
            <a:rect l="l" t="t" r="r" b="b"/>
            <a:pathLst>
              <a:path w="297953" h="299451">
                <a:moveTo>
                  <a:pt x="0" y="0"/>
                </a:moveTo>
                <a:lnTo>
                  <a:pt x="297953" y="0"/>
                </a:lnTo>
                <a:lnTo>
                  <a:pt x="297953" y="299450"/>
                </a:lnTo>
                <a:lnTo>
                  <a:pt x="0" y="2994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3493" y="-1547689"/>
            <a:ext cx="17752563" cy="2057400"/>
            <a:chOff x="0" y="0"/>
            <a:chExt cx="5260019" cy="609600"/>
          </a:xfrm>
        </p:grpSpPr>
        <p:sp>
          <p:nvSpPr>
            <p:cNvPr id="3" name="Freeform 3"/>
            <p:cNvSpPr/>
            <p:nvPr/>
          </p:nvSpPr>
          <p:spPr>
            <a:xfrm>
              <a:off x="9642" y="0"/>
              <a:ext cx="5240735" cy="609600"/>
            </a:xfrm>
            <a:custGeom>
              <a:avLst/>
              <a:gdLst/>
              <a:ahLst/>
              <a:cxnLst/>
              <a:rect l="l" t="t" r="r" b="b"/>
              <a:pathLst>
                <a:path w="5240735" h="609600">
                  <a:moveTo>
                    <a:pt x="233243" y="0"/>
                  </a:moveTo>
                  <a:lnTo>
                    <a:pt x="5210692" y="0"/>
                  </a:lnTo>
                  <a:cubicBezTo>
                    <a:pt x="5219886" y="0"/>
                    <a:pt x="5228520" y="4420"/>
                    <a:pt x="5233896" y="11879"/>
                  </a:cubicBezTo>
                  <a:cubicBezTo>
                    <a:pt x="5239272" y="19338"/>
                    <a:pt x="5240735" y="28926"/>
                    <a:pt x="5237827" y="37649"/>
                  </a:cubicBezTo>
                  <a:lnTo>
                    <a:pt x="5059726" y="571951"/>
                  </a:lnTo>
                  <a:cubicBezTo>
                    <a:pt x="5052232" y="594435"/>
                    <a:pt x="5031191" y="609600"/>
                    <a:pt x="5007492" y="609600"/>
                  </a:cubicBezTo>
                  <a:lnTo>
                    <a:pt x="30043" y="609600"/>
                  </a:lnTo>
                  <a:cubicBezTo>
                    <a:pt x="20849" y="609600"/>
                    <a:pt x="12215" y="605180"/>
                    <a:pt x="6839" y="597721"/>
                  </a:cubicBezTo>
                  <a:cubicBezTo>
                    <a:pt x="1463" y="590262"/>
                    <a:pt x="0" y="580674"/>
                    <a:pt x="2908" y="571951"/>
                  </a:cubicBezTo>
                  <a:lnTo>
                    <a:pt x="181008" y="37649"/>
                  </a:lnTo>
                  <a:cubicBezTo>
                    <a:pt x="188503" y="15165"/>
                    <a:pt x="209544" y="0"/>
                    <a:pt x="233243" y="0"/>
                  </a:cubicBezTo>
                  <a:close/>
                </a:path>
              </a:pathLst>
            </a:custGeom>
            <a:solidFill>
              <a:srgbClr val="57BCC6"/>
            </a:solidFill>
            <a:ln cap="rnd">
              <a:noFill/>
              <a:prstDash val="solid"/>
              <a:round/>
            </a:ln>
          </p:spPr>
          <p:txBody>
            <a:bodyPr/>
            <a:lstStyle/>
            <a:p>
              <a:endParaRPr lang="en-US"/>
            </a:p>
          </p:txBody>
        </p:sp>
        <p:sp>
          <p:nvSpPr>
            <p:cNvPr id="4" name="TextBox 4"/>
            <p:cNvSpPr txBox="1"/>
            <p:nvPr/>
          </p:nvSpPr>
          <p:spPr>
            <a:xfrm>
              <a:off x="101600" y="-38100"/>
              <a:ext cx="5056819" cy="647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800361" y="-1079935"/>
            <a:ext cx="13628400" cy="2057400"/>
            <a:chOff x="0" y="0"/>
            <a:chExt cx="4038044" cy="609600"/>
          </a:xfrm>
        </p:grpSpPr>
        <p:sp>
          <p:nvSpPr>
            <p:cNvPr id="6" name="Freeform 6"/>
            <p:cNvSpPr/>
            <p:nvPr/>
          </p:nvSpPr>
          <p:spPr>
            <a:xfrm>
              <a:off x="12560" y="0"/>
              <a:ext cx="4012925" cy="609600"/>
            </a:xfrm>
            <a:custGeom>
              <a:avLst/>
              <a:gdLst/>
              <a:ahLst/>
              <a:cxnLst/>
              <a:rect l="l" t="t" r="r" b="b"/>
              <a:pathLst>
                <a:path w="4012925" h="609600">
                  <a:moveTo>
                    <a:pt x="242335" y="0"/>
                  </a:moveTo>
                  <a:lnTo>
                    <a:pt x="3973790" y="0"/>
                  </a:lnTo>
                  <a:cubicBezTo>
                    <a:pt x="3985766" y="0"/>
                    <a:pt x="3997013" y="5757"/>
                    <a:pt x="4004016" y="15473"/>
                  </a:cubicBezTo>
                  <a:cubicBezTo>
                    <a:pt x="4011019" y="25189"/>
                    <a:pt x="4012925" y="37680"/>
                    <a:pt x="4009137" y="49042"/>
                  </a:cubicBezTo>
                  <a:lnTo>
                    <a:pt x="3838632" y="560558"/>
                  </a:lnTo>
                  <a:cubicBezTo>
                    <a:pt x="3828869" y="589845"/>
                    <a:pt x="3801461" y="609600"/>
                    <a:pt x="3770590" y="609600"/>
                  </a:cubicBezTo>
                  <a:lnTo>
                    <a:pt x="39135" y="609600"/>
                  </a:lnTo>
                  <a:cubicBezTo>
                    <a:pt x="27158" y="609600"/>
                    <a:pt x="15911" y="603843"/>
                    <a:pt x="8908" y="594127"/>
                  </a:cubicBezTo>
                  <a:cubicBezTo>
                    <a:pt x="1905" y="584411"/>
                    <a:pt x="0" y="571920"/>
                    <a:pt x="3787" y="560558"/>
                  </a:cubicBezTo>
                  <a:lnTo>
                    <a:pt x="174293" y="49042"/>
                  </a:lnTo>
                  <a:cubicBezTo>
                    <a:pt x="184055" y="19755"/>
                    <a:pt x="211463" y="0"/>
                    <a:pt x="242335" y="0"/>
                  </a:cubicBezTo>
                  <a:close/>
                </a:path>
              </a:pathLst>
            </a:custGeom>
            <a:solidFill>
              <a:srgbClr val="186F7B"/>
            </a:solidFill>
            <a:ln cap="rnd">
              <a:noFill/>
              <a:prstDash val="solid"/>
              <a:round/>
            </a:ln>
          </p:spPr>
          <p:txBody>
            <a:bodyPr/>
            <a:lstStyle/>
            <a:p>
              <a:endParaRPr lang="en-US"/>
            </a:p>
          </p:txBody>
        </p:sp>
        <p:sp>
          <p:nvSpPr>
            <p:cNvPr id="7" name="TextBox 7"/>
            <p:cNvSpPr txBox="1"/>
            <p:nvPr/>
          </p:nvSpPr>
          <p:spPr>
            <a:xfrm>
              <a:off x="101600" y="-38100"/>
              <a:ext cx="3834844" cy="6477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3217304" y="-164557"/>
            <a:ext cx="3086100" cy="2306082"/>
          </a:xfrm>
          <a:prstGeom prst="rect">
            <a:avLst/>
          </a:prstGeom>
        </p:spPr>
        <p:txBody>
          <a:bodyPr lIns="50800" tIns="50800" rIns="50800" bIns="50800" rtlCol="0" anchor="ctr"/>
          <a:lstStyle/>
          <a:p>
            <a:pPr algn="ctr">
              <a:lnSpc>
                <a:spcPts val="2659"/>
              </a:lnSpc>
            </a:pPr>
            <a:endParaRPr/>
          </a:p>
        </p:txBody>
      </p:sp>
      <p:sp>
        <p:nvSpPr>
          <p:cNvPr id="19" name="Freeform 19"/>
          <p:cNvSpPr/>
          <p:nvPr/>
        </p:nvSpPr>
        <p:spPr>
          <a:xfrm rot="-10800000">
            <a:off x="11807691" y="939835"/>
            <a:ext cx="996021" cy="996021"/>
          </a:xfrm>
          <a:custGeom>
            <a:avLst/>
            <a:gdLst/>
            <a:ahLst/>
            <a:cxnLst/>
            <a:rect l="l" t="t" r="r" b="b"/>
            <a:pathLst>
              <a:path w="996021" h="996021">
                <a:moveTo>
                  <a:pt x="0" y="0"/>
                </a:moveTo>
                <a:lnTo>
                  <a:pt x="996020" y="0"/>
                </a:lnTo>
                <a:lnTo>
                  <a:pt x="996020" y="996021"/>
                </a:lnTo>
                <a:lnTo>
                  <a:pt x="0" y="99602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20" name="TextBox 20"/>
          <p:cNvSpPr txBox="1"/>
          <p:nvPr/>
        </p:nvSpPr>
        <p:spPr>
          <a:xfrm>
            <a:off x="735875" y="1595261"/>
            <a:ext cx="10395541" cy="1092528"/>
          </a:xfrm>
          <a:prstGeom prst="rect">
            <a:avLst/>
          </a:prstGeom>
        </p:spPr>
        <p:txBody>
          <a:bodyPr lIns="0" tIns="0" rIns="0" bIns="0" rtlCol="0" anchor="t">
            <a:spAutoFit/>
          </a:bodyPr>
          <a:lstStyle/>
          <a:p>
            <a:pPr algn="l">
              <a:lnSpc>
                <a:spcPts val="8615"/>
              </a:lnSpc>
            </a:pPr>
            <a:r>
              <a:rPr lang="en-US" sz="7179" b="1">
                <a:solidFill>
                  <a:srgbClr val="115A6D"/>
                </a:solidFill>
                <a:latin typeface="Antonio Bold"/>
                <a:ea typeface="Antonio Bold"/>
                <a:cs typeface="Antonio Bold"/>
                <a:sym typeface="Antonio Bold"/>
              </a:rPr>
              <a:t>FONCTIONNALITÉS PAR ACTEUR </a:t>
            </a:r>
          </a:p>
        </p:txBody>
      </p:sp>
      <p:sp>
        <p:nvSpPr>
          <p:cNvPr id="21" name="Freeform 21"/>
          <p:cNvSpPr/>
          <p:nvPr/>
        </p:nvSpPr>
        <p:spPr>
          <a:xfrm>
            <a:off x="547160" y="3065977"/>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22" name="TextBox 22"/>
          <p:cNvSpPr txBox="1"/>
          <p:nvPr/>
        </p:nvSpPr>
        <p:spPr>
          <a:xfrm>
            <a:off x="547160" y="4423410"/>
            <a:ext cx="7997245" cy="5025390"/>
          </a:xfrm>
          <a:prstGeom prst="rect">
            <a:avLst/>
          </a:prstGeom>
        </p:spPr>
        <p:txBody>
          <a:bodyPr lIns="0" tIns="0" rIns="0" bIns="0" rtlCol="0" anchor="t">
            <a:spAutoFit/>
          </a:bodyPr>
          <a:lstStyle/>
          <a:p>
            <a:pPr algn="just">
              <a:lnSpc>
                <a:spcPts val="3359"/>
              </a:lnSpc>
            </a:pPr>
            <a:r>
              <a:rPr lang="en-US" sz="2399" b="1">
                <a:solidFill>
                  <a:srgbClr val="0A2135"/>
                </a:solidFill>
                <a:latin typeface="Roboto Bold"/>
                <a:ea typeface="Roboto Bold"/>
                <a:cs typeface="Roboto Bold"/>
                <a:sym typeface="Roboto Bold"/>
              </a:rPr>
              <a:t>Gestion des Utilisateurs</a:t>
            </a:r>
          </a:p>
          <a:p>
            <a:pPr marL="518158" lvl="1" indent="-259079" algn="just">
              <a:lnSpc>
                <a:spcPts val="3359"/>
              </a:lnSpc>
              <a:buFont typeface="Arial"/>
              <a:buChar char="•"/>
            </a:pPr>
            <a:r>
              <a:rPr lang="en-US" sz="2399">
                <a:solidFill>
                  <a:srgbClr val="0A2135"/>
                </a:solidFill>
                <a:latin typeface="Roboto"/>
                <a:ea typeface="Roboto"/>
                <a:cs typeface="Roboto"/>
                <a:sym typeface="Roboto"/>
              </a:rPr>
              <a:t>Création, modification et suppression des comptes</a:t>
            </a:r>
          </a:p>
          <a:p>
            <a:pPr marL="518158" lvl="1" indent="-259079" algn="just">
              <a:lnSpc>
                <a:spcPts val="3359"/>
              </a:lnSpc>
              <a:buFont typeface="Arial"/>
              <a:buChar char="•"/>
            </a:pPr>
            <a:r>
              <a:rPr lang="en-US" sz="2399">
                <a:solidFill>
                  <a:srgbClr val="0A2135"/>
                </a:solidFill>
                <a:latin typeface="Roboto"/>
                <a:ea typeface="Roboto"/>
                <a:cs typeface="Roboto"/>
                <a:sym typeface="Roboto"/>
              </a:rPr>
              <a:t>Attribution des rôles (Agent, Client)</a:t>
            </a:r>
          </a:p>
          <a:p>
            <a:pPr marL="518158" lvl="1" indent="-259079" algn="just">
              <a:lnSpc>
                <a:spcPts val="3359"/>
              </a:lnSpc>
              <a:buFont typeface="Arial"/>
              <a:buChar char="•"/>
            </a:pPr>
            <a:r>
              <a:rPr lang="en-US" sz="2399">
                <a:solidFill>
                  <a:srgbClr val="0A2135"/>
                </a:solidFill>
                <a:latin typeface="Roboto"/>
                <a:ea typeface="Roboto"/>
                <a:cs typeface="Roboto"/>
                <a:sym typeface="Roboto"/>
              </a:rPr>
              <a:t>Gestion des droits d'accès et permissions</a:t>
            </a:r>
          </a:p>
          <a:p>
            <a:pPr algn="just">
              <a:lnSpc>
                <a:spcPts val="3359"/>
              </a:lnSpc>
            </a:pPr>
            <a:endParaRPr lang="en-US" sz="2399">
              <a:solidFill>
                <a:srgbClr val="0A2135"/>
              </a:solidFill>
              <a:latin typeface="Roboto"/>
              <a:ea typeface="Roboto"/>
              <a:cs typeface="Roboto"/>
              <a:sym typeface="Roboto"/>
            </a:endParaRPr>
          </a:p>
          <a:p>
            <a:pPr algn="just">
              <a:lnSpc>
                <a:spcPts val="3359"/>
              </a:lnSpc>
            </a:pPr>
            <a:r>
              <a:rPr lang="en-US" sz="2399" b="1">
                <a:solidFill>
                  <a:srgbClr val="0A2135"/>
                </a:solidFill>
                <a:latin typeface="Roboto Bold"/>
                <a:ea typeface="Roboto Bold"/>
                <a:cs typeface="Roboto Bold"/>
                <a:sym typeface="Roboto Bold"/>
              </a:rPr>
              <a:t> Gestion Avancée des Dossiers</a:t>
            </a:r>
          </a:p>
          <a:p>
            <a:pPr marL="518158" lvl="1" indent="-259079" algn="just">
              <a:lnSpc>
                <a:spcPts val="3359"/>
              </a:lnSpc>
              <a:buFont typeface="Arial"/>
              <a:buChar char="•"/>
            </a:pPr>
            <a:r>
              <a:rPr lang="en-US" sz="2399">
                <a:solidFill>
                  <a:srgbClr val="0A2135"/>
                </a:solidFill>
                <a:latin typeface="Roboto"/>
                <a:ea typeface="Roboto"/>
                <a:cs typeface="Roboto"/>
                <a:sym typeface="Roboto"/>
              </a:rPr>
              <a:t>Accès complet à tous les dossiers clients</a:t>
            </a:r>
          </a:p>
          <a:p>
            <a:pPr marL="518158" lvl="1" indent="-259079" algn="just">
              <a:lnSpc>
                <a:spcPts val="3359"/>
              </a:lnSpc>
              <a:buFont typeface="Arial"/>
              <a:buChar char="•"/>
            </a:pPr>
            <a:r>
              <a:rPr lang="en-US" sz="2399">
                <a:solidFill>
                  <a:srgbClr val="0A2135"/>
                </a:solidFill>
                <a:latin typeface="Roboto"/>
                <a:ea typeface="Roboto"/>
                <a:cs typeface="Roboto"/>
                <a:sym typeface="Roboto"/>
              </a:rPr>
              <a:t>Configuration des workflows et états</a:t>
            </a:r>
          </a:p>
          <a:p>
            <a:pPr marL="518158" lvl="1" indent="-259079" algn="just">
              <a:lnSpc>
                <a:spcPts val="3359"/>
              </a:lnSpc>
              <a:buFont typeface="Arial"/>
              <a:buChar char="•"/>
            </a:pPr>
            <a:r>
              <a:rPr lang="en-US" sz="2399">
                <a:solidFill>
                  <a:srgbClr val="0A2135"/>
                </a:solidFill>
                <a:latin typeface="Roboto"/>
                <a:ea typeface="Roboto"/>
                <a:cs typeface="Roboto"/>
                <a:sym typeface="Roboto"/>
              </a:rPr>
              <a:t>Archivage automatique et manuel</a:t>
            </a:r>
          </a:p>
          <a:p>
            <a:pPr marL="518158" lvl="1" indent="-259079" algn="just">
              <a:lnSpc>
                <a:spcPts val="3359"/>
              </a:lnSpc>
              <a:buFont typeface="Arial"/>
              <a:buChar char="•"/>
            </a:pPr>
            <a:r>
              <a:rPr lang="en-US" sz="2399">
                <a:solidFill>
                  <a:srgbClr val="0A2135"/>
                </a:solidFill>
                <a:latin typeface="Roboto"/>
                <a:ea typeface="Roboto"/>
                <a:cs typeface="Roboto"/>
                <a:sym typeface="Roboto"/>
              </a:rPr>
              <a:t>Gestion complète des documents</a:t>
            </a:r>
          </a:p>
          <a:p>
            <a:pPr algn="just">
              <a:lnSpc>
                <a:spcPts val="3359"/>
              </a:lnSpc>
            </a:pPr>
            <a:endParaRPr lang="en-US" sz="2399">
              <a:solidFill>
                <a:srgbClr val="0A2135"/>
              </a:solidFill>
              <a:latin typeface="Roboto"/>
              <a:ea typeface="Roboto"/>
              <a:cs typeface="Roboto"/>
              <a:sym typeface="Roboto"/>
            </a:endParaRPr>
          </a:p>
          <a:p>
            <a:pPr algn="just">
              <a:lnSpc>
                <a:spcPts val="3359"/>
              </a:lnSpc>
              <a:spcBef>
                <a:spcPct val="0"/>
              </a:spcBef>
            </a:pPr>
            <a:endParaRPr lang="en-US" sz="2399">
              <a:solidFill>
                <a:srgbClr val="0A2135"/>
              </a:solidFill>
              <a:latin typeface="Roboto"/>
              <a:ea typeface="Roboto"/>
              <a:cs typeface="Roboto"/>
              <a:sym typeface="Roboto"/>
            </a:endParaRPr>
          </a:p>
        </p:txBody>
      </p:sp>
      <p:sp>
        <p:nvSpPr>
          <p:cNvPr id="23" name="TextBox 23"/>
          <p:cNvSpPr txBox="1"/>
          <p:nvPr/>
        </p:nvSpPr>
        <p:spPr>
          <a:xfrm>
            <a:off x="1187182" y="3010145"/>
            <a:ext cx="6370522"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ADMINISTRATEUR</a:t>
            </a:r>
          </a:p>
        </p:txBody>
      </p:sp>
      <p:sp>
        <p:nvSpPr>
          <p:cNvPr id="24" name="TextBox 24"/>
          <p:cNvSpPr txBox="1"/>
          <p:nvPr/>
        </p:nvSpPr>
        <p:spPr>
          <a:xfrm>
            <a:off x="8804855" y="4423410"/>
            <a:ext cx="8454445" cy="5863590"/>
          </a:xfrm>
          <a:prstGeom prst="rect">
            <a:avLst/>
          </a:prstGeom>
        </p:spPr>
        <p:txBody>
          <a:bodyPr lIns="0" tIns="0" rIns="0" bIns="0" rtlCol="0" anchor="t">
            <a:spAutoFit/>
          </a:bodyPr>
          <a:lstStyle/>
          <a:p>
            <a:pPr algn="just">
              <a:lnSpc>
                <a:spcPts val="3359"/>
              </a:lnSpc>
            </a:pPr>
            <a:r>
              <a:rPr lang="en-US" sz="2399" b="1">
                <a:solidFill>
                  <a:srgbClr val="0A2135"/>
                </a:solidFill>
                <a:latin typeface="Roboto Bold"/>
                <a:ea typeface="Roboto Bold"/>
                <a:cs typeface="Roboto Bold"/>
                <a:sym typeface="Roboto Bold"/>
              </a:rPr>
              <a:t>Statistiques &amp; Rapports</a:t>
            </a:r>
          </a:p>
          <a:p>
            <a:pPr marL="518158" lvl="1" indent="-259079" algn="just">
              <a:lnSpc>
                <a:spcPts val="3359"/>
              </a:lnSpc>
              <a:buFont typeface="Arial"/>
              <a:buChar char="•"/>
            </a:pPr>
            <a:r>
              <a:rPr lang="en-US" sz="2399">
                <a:solidFill>
                  <a:srgbClr val="0A2135"/>
                </a:solidFill>
                <a:latin typeface="Roboto"/>
                <a:ea typeface="Roboto"/>
                <a:cs typeface="Roboto"/>
                <a:sym typeface="Roboto"/>
              </a:rPr>
              <a:t>Génération de rapports PDF/Excel</a:t>
            </a:r>
          </a:p>
          <a:p>
            <a:pPr marL="518158" lvl="1" indent="-259079" algn="just">
              <a:lnSpc>
                <a:spcPts val="3359"/>
              </a:lnSpc>
              <a:buFont typeface="Arial"/>
              <a:buChar char="•"/>
            </a:pPr>
            <a:r>
              <a:rPr lang="en-US" sz="2399">
                <a:solidFill>
                  <a:srgbClr val="0A2135"/>
                </a:solidFill>
                <a:latin typeface="Roboto"/>
                <a:ea typeface="Roboto"/>
                <a:cs typeface="Roboto"/>
                <a:sym typeface="Roboto"/>
              </a:rPr>
              <a:t>Tableaux de bord KPI en temps réel</a:t>
            </a:r>
          </a:p>
          <a:p>
            <a:pPr marL="518158" lvl="1" indent="-259079" algn="just">
              <a:lnSpc>
                <a:spcPts val="3359"/>
              </a:lnSpc>
              <a:buFont typeface="Arial"/>
              <a:buChar char="•"/>
            </a:pPr>
            <a:r>
              <a:rPr lang="en-US" sz="2399">
                <a:solidFill>
                  <a:srgbClr val="0A2135"/>
                </a:solidFill>
                <a:latin typeface="Roboto"/>
                <a:ea typeface="Roboto"/>
                <a:cs typeface="Roboto"/>
                <a:sym typeface="Roboto"/>
              </a:rPr>
              <a:t>Analyse des performances par agent</a:t>
            </a:r>
          </a:p>
          <a:p>
            <a:pPr marL="518158" lvl="1" indent="-259079" algn="just">
              <a:lnSpc>
                <a:spcPts val="3359"/>
              </a:lnSpc>
              <a:buFont typeface="Arial"/>
              <a:buChar char="•"/>
            </a:pPr>
            <a:r>
              <a:rPr lang="en-US" sz="2399">
                <a:solidFill>
                  <a:srgbClr val="0A2135"/>
                </a:solidFill>
                <a:latin typeface="Roboto"/>
                <a:ea typeface="Roboto"/>
                <a:cs typeface="Roboto"/>
                <a:sym typeface="Roboto"/>
              </a:rPr>
              <a:t>Statistiques d'utilisation globales</a:t>
            </a:r>
          </a:p>
          <a:p>
            <a:pPr algn="just">
              <a:lnSpc>
                <a:spcPts val="3359"/>
              </a:lnSpc>
            </a:pPr>
            <a:endParaRPr lang="en-US" sz="2399">
              <a:solidFill>
                <a:srgbClr val="0A2135"/>
              </a:solidFill>
              <a:latin typeface="Roboto"/>
              <a:ea typeface="Roboto"/>
              <a:cs typeface="Roboto"/>
              <a:sym typeface="Roboto"/>
            </a:endParaRPr>
          </a:p>
          <a:p>
            <a:pPr algn="just">
              <a:lnSpc>
                <a:spcPts val="3359"/>
              </a:lnSpc>
            </a:pPr>
            <a:r>
              <a:rPr lang="en-US" sz="2399" b="1">
                <a:solidFill>
                  <a:srgbClr val="0A2135"/>
                </a:solidFill>
                <a:latin typeface="Roboto Bold"/>
                <a:ea typeface="Roboto Bold"/>
                <a:cs typeface="Roboto Bold"/>
                <a:sym typeface="Roboto Bold"/>
              </a:rPr>
              <a:t>  Configuration Système</a:t>
            </a:r>
          </a:p>
          <a:p>
            <a:pPr marL="518158" lvl="1" indent="-259079" algn="just">
              <a:lnSpc>
                <a:spcPts val="3359"/>
              </a:lnSpc>
              <a:buFont typeface="Arial"/>
              <a:buChar char="•"/>
            </a:pPr>
            <a:r>
              <a:rPr lang="en-US" sz="2399">
                <a:solidFill>
                  <a:srgbClr val="0A2135"/>
                </a:solidFill>
                <a:latin typeface="Roboto"/>
                <a:ea typeface="Roboto"/>
                <a:cs typeface="Roboto"/>
                <a:sym typeface="Roboto"/>
              </a:rPr>
              <a:t>Intégration ERP Odoo 10</a:t>
            </a:r>
          </a:p>
          <a:p>
            <a:pPr marL="518158" lvl="1" indent="-259079" algn="just">
              <a:lnSpc>
                <a:spcPts val="3359"/>
              </a:lnSpc>
              <a:buFont typeface="Arial"/>
              <a:buChar char="•"/>
            </a:pPr>
            <a:r>
              <a:rPr lang="en-US" sz="2399">
                <a:solidFill>
                  <a:srgbClr val="0A2135"/>
                </a:solidFill>
                <a:latin typeface="Roboto"/>
                <a:ea typeface="Roboto"/>
                <a:cs typeface="Roboto"/>
                <a:sym typeface="Roboto"/>
              </a:rPr>
              <a:t>Paramétrage OAuth2/JWT</a:t>
            </a:r>
          </a:p>
          <a:p>
            <a:pPr marL="518158" lvl="1" indent="-259079" algn="just">
              <a:lnSpc>
                <a:spcPts val="3359"/>
              </a:lnSpc>
              <a:buFont typeface="Arial"/>
              <a:buChar char="•"/>
            </a:pPr>
            <a:r>
              <a:rPr lang="en-US" sz="2399">
                <a:solidFill>
                  <a:srgbClr val="0A2135"/>
                </a:solidFill>
                <a:latin typeface="Roboto"/>
                <a:ea typeface="Roboto"/>
                <a:cs typeface="Roboto"/>
                <a:sym typeface="Roboto"/>
              </a:rPr>
              <a:t>Supervision calendrier global</a:t>
            </a:r>
          </a:p>
          <a:p>
            <a:pPr algn="just">
              <a:lnSpc>
                <a:spcPts val="3359"/>
              </a:lnSpc>
            </a:pPr>
            <a:endParaRPr lang="en-US" sz="2399">
              <a:solidFill>
                <a:srgbClr val="0A2135"/>
              </a:solidFill>
              <a:latin typeface="Roboto"/>
              <a:ea typeface="Roboto"/>
              <a:cs typeface="Roboto"/>
              <a:sym typeface="Roboto"/>
            </a:endParaRPr>
          </a:p>
          <a:p>
            <a:pPr algn="just">
              <a:lnSpc>
                <a:spcPts val="3359"/>
              </a:lnSpc>
            </a:pPr>
            <a:endParaRPr lang="en-US" sz="2399">
              <a:solidFill>
                <a:srgbClr val="0A2135"/>
              </a:solidFill>
              <a:latin typeface="Roboto"/>
              <a:ea typeface="Roboto"/>
              <a:cs typeface="Roboto"/>
              <a:sym typeface="Roboto"/>
            </a:endParaRPr>
          </a:p>
          <a:p>
            <a:pPr algn="just">
              <a:lnSpc>
                <a:spcPts val="3359"/>
              </a:lnSpc>
              <a:spcBef>
                <a:spcPct val="0"/>
              </a:spcBef>
            </a:pPr>
            <a:endParaRPr lang="en-US" sz="2399">
              <a:solidFill>
                <a:srgbClr val="0A2135"/>
              </a:solidFill>
              <a:latin typeface="Roboto"/>
              <a:ea typeface="Roboto"/>
              <a:cs typeface="Roboto"/>
              <a:sym typeface="Roboto"/>
            </a:endParaRPr>
          </a:p>
          <a:p>
            <a:pPr algn="just">
              <a:lnSpc>
                <a:spcPts val="3359"/>
              </a:lnSpc>
              <a:spcBef>
                <a:spcPct val="0"/>
              </a:spcBef>
            </a:pPr>
            <a:endParaRPr lang="en-US" sz="2399">
              <a:solidFill>
                <a:srgbClr val="0A2135"/>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210958" y="2214214"/>
            <a:ext cx="14131792" cy="2013780"/>
          </a:xfrm>
          <a:custGeom>
            <a:avLst/>
            <a:gdLst/>
            <a:ahLst/>
            <a:cxnLst/>
            <a:rect l="l" t="t" r="r" b="b"/>
            <a:pathLst>
              <a:path w="14131792" h="2013780">
                <a:moveTo>
                  <a:pt x="0" y="0"/>
                </a:moveTo>
                <a:lnTo>
                  <a:pt x="14131793" y="0"/>
                </a:lnTo>
                <a:lnTo>
                  <a:pt x="14131793" y="2013780"/>
                </a:lnTo>
                <a:lnTo>
                  <a:pt x="0" y="2013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10215214" y="2214214"/>
            <a:ext cx="14131792" cy="2013780"/>
          </a:xfrm>
          <a:custGeom>
            <a:avLst/>
            <a:gdLst/>
            <a:ahLst/>
            <a:cxnLst/>
            <a:rect l="l" t="t" r="r" b="b"/>
            <a:pathLst>
              <a:path w="14131792" h="2013780">
                <a:moveTo>
                  <a:pt x="0" y="2013780"/>
                </a:moveTo>
                <a:lnTo>
                  <a:pt x="14131792" y="2013780"/>
                </a:lnTo>
                <a:lnTo>
                  <a:pt x="14131792" y="0"/>
                </a:lnTo>
                <a:lnTo>
                  <a:pt x="0" y="0"/>
                </a:lnTo>
                <a:lnTo>
                  <a:pt x="0" y="20137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a:off x="13972160" y="569218"/>
            <a:ext cx="918964" cy="918964"/>
          </a:xfrm>
          <a:custGeom>
            <a:avLst/>
            <a:gdLst/>
            <a:ahLst/>
            <a:cxnLst/>
            <a:rect l="l" t="t" r="r" b="b"/>
            <a:pathLst>
              <a:path w="918964" h="918964">
                <a:moveTo>
                  <a:pt x="918964" y="0"/>
                </a:moveTo>
                <a:lnTo>
                  <a:pt x="0" y="0"/>
                </a:lnTo>
                <a:lnTo>
                  <a:pt x="0" y="918964"/>
                </a:lnTo>
                <a:lnTo>
                  <a:pt x="918964" y="918964"/>
                </a:lnTo>
                <a:lnTo>
                  <a:pt x="918964"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a:off x="1163843" y="8794490"/>
            <a:ext cx="918964" cy="918964"/>
          </a:xfrm>
          <a:custGeom>
            <a:avLst/>
            <a:gdLst/>
            <a:ahLst/>
            <a:cxnLst/>
            <a:rect l="l" t="t" r="r" b="b"/>
            <a:pathLst>
              <a:path w="918964" h="918964">
                <a:moveTo>
                  <a:pt x="0" y="0"/>
                </a:moveTo>
                <a:lnTo>
                  <a:pt x="918964" y="0"/>
                </a:lnTo>
                <a:lnTo>
                  <a:pt x="918964" y="918964"/>
                </a:lnTo>
                <a:lnTo>
                  <a:pt x="0" y="9189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6361850" y="-459482"/>
            <a:ext cx="9387162" cy="2057400"/>
            <a:chOff x="0" y="0"/>
            <a:chExt cx="2781381" cy="609600"/>
          </a:xfrm>
        </p:grpSpPr>
        <p:sp>
          <p:nvSpPr>
            <p:cNvPr id="7" name="Freeform 7"/>
            <p:cNvSpPr/>
            <p:nvPr/>
          </p:nvSpPr>
          <p:spPr>
            <a:xfrm>
              <a:off x="18235" y="0"/>
              <a:ext cx="2744912" cy="609600"/>
            </a:xfrm>
            <a:custGeom>
              <a:avLst/>
              <a:gdLst/>
              <a:ahLst/>
              <a:cxnLst/>
              <a:rect l="l" t="t" r="r" b="b"/>
              <a:pathLst>
                <a:path w="2744912" h="609600">
                  <a:moveTo>
                    <a:pt x="260016" y="0"/>
                  </a:moveTo>
                  <a:lnTo>
                    <a:pt x="2688096" y="0"/>
                  </a:lnTo>
                  <a:cubicBezTo>
                    <a:pt x="2705484" y="0"/>
                    <a:pt x="2721812" y="8359"/>
                    <a:pt x="2731979" y="22465"/>
                  </a:cubicBezTo>
                  <a:cubicBezTo>
                    <a:pt x="2742146" y="36570"/>
                    <a:pt x="2744912" y="54704"/>
                    <a:pt x="2739413" y="71200"/>
                  </a:cubicBezTo>
                  <a:lnTo>
                    <a:pt x="2583680" y="538400"/>
                  </a:lnTo>
                  <a:cubicBezTo>
                    <a:pt x="2569506" y="580920"/>
                    <a:pt x="2529715" y="609600"/>
                    <a:pt x="2484896" y="609600"/>
                  </a:cubicBezTo>
                  <a:lnTo>
                    <a:pt x="56816" y="609600"/>
                  </a:lnTo>
                  <a:cubicBezTo>
                    <a:pt x="39428" y="609600"/>
                    <a:pt x="23100" y="601241"/>
                    <a:pt x="12933" y="587135"/>
                  </a:cubicBezTo>
                  <a:cubicBezTo>
                    <a:pt x="2766" y="573030"/>
                    <a:pt x="0" y="554896"/>
                    <a:pt x="5498" y="538400"/>
                  </a:cubicBezTo>
                  <a:lnTo>
                    <a:pt x="161232" y="71200"/>
                  </a:lnTo>
                  <a:cubicBezTo>
                    <a:pt x="175405" y="28680"/>
                    <a:pt x="215196" y="0"/>
                    <a:pt x="260016" y="0"/>
                  </a:cubicBezTo>
                  <a:close/>
                </a:path>
              </a:pathLst>
            </a:custGeom>
            <a:solidFill>
              <a:srgbClr val="57BCC6"/>
            </a:solidFill>
            <a:ln cap="rnd">
              <a:noFill/>
              <a:prstDash val="solid"/>
              <a:round/>
            </a:ln>
          </p:spPr>
          <p:txBody>
            <a:bodyPr/>
            <a:lstStyle/>
            <a:p>
              <a:endParaRPr lang="en-US"/>
            </a:p>
          </p:txBody>
        </p:sp>
        <p:sp>
          <p:nvSpPr>
            <p:cNvPr id="8" name="TextBox 8"/>
            <p:cNvSpPr txBox="1"/>
            <p:nvPr/>
          </p:nvSpPr>
          <p:spPr>
            <a:xfrm>
              <a:off x="101600" y="-38100"/>
              <a:ext cx="2578181" cy="6477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3070256" y="-1028700"/>
            <a:ext cx="8886296" cy="2057400"/>
            <a:chOff x="0" y="0"/>
            <a:chExt cx="2632977" cy="609600"/>
          </a:xfrm>
        </p:grpSpPr>
        <p:sp>
          <p:nvSpPr>
            <p:cNvPr id="10" name="Freeform 10"/>
            <p:cNvSpPr/>
            <p:nvPr/>
          </p:nvSpPr>
          <p:spPr>
            <a:xfrm>
              <a:off x="19262" y="0"/>
              <a:ext cx="2594452" cy="609600"/>
            </a:xfrm>
            <a:custGeom>
              <a:avLst/>
              <a:gdLst/>
              <a:ahLst/>
              <a:cxnLst/>
              <a:rect l="l" t="t" r="r" b="b"/>
              <a:pathLst>
                <a:path w="2594452" h="609600">
                  <a:moveTo>
                    <a:pt x="263219" y="0"/>
                  </a:moveTo>
                  <a:lnTo>
                    <a:pt x="2534434" y="0"/>
                  </a:lnTo>
                  <a:cubicBezTo>
                    <a:pt x="2552802" y="0"/>
                    <a:pt x="2570050" y="8830"/>
                    <a:pt x="2580790" y="23731"/>
                  </a:cubicBezTo>
                  <a:cubicBezTo>
                    <a:pt x="2591530" y="38632"/>
                    <a:pt x="2594452" y="57787"/>
                    <a:pt x="2588644" y="75213"/>
                  </a:cubicBezTo>
                  <a:lnTo>
                    <a:pt x="2435586" y="534387"/>
                  </a:lnTo>
                  <a:cubicBezTo>
                    <a:pt x="2420613" y="579304"/>
                    <a:pt x="2378579" y="609600"/>
                    <a:pt x="2331234" y="609600"/>
                  </a:cubicBezTo>
                  <a:lnTo>
                    <a:pt x="60019" y="609600"/>
                  </a:lnTo>
                  <a:cubicBezTo>
                    <a:pt x="41651" y="609600"/>
                    <a:pt x="24403" y="600770"/>
                    <a:pt x="13663" y="585869"/>
                  </a:cubicBezTo>
                  <a:cubicBezTo>
                    <a:pt x="2923" y="570968"/>
                    <a:pt x="0" y="551813"/>
                    <a:pt x="5809" y="534387"/>
                  </a:cubicBezTo>
                  <a:lnTo>
                    <a:pt x="158867" y="75213"/>
                  </a:lnTo>
                  <a:cubicBezTo>
                    <a:pt x="173839" y="30296"/>
                    <a:pt x="215873" y="0"/>
                    <a:pt x="263219" y="0"/>
                  </a:cubicBezTo>
                  <a:close/>
                </a:path>
              </a:pathLst>
            </a:custGeom>
            <a:solidFill>
              <a:srgbClr val="186F7B"/>
            </a:solidFill>
            <a:ln cap="rnd">
              <a:noFill/>
              <a:prstDash val="solid"/>
              <a:round/>
            </a:ln>
          </p:spPr>
          <p:txBody>
            <a:bodyPr/>
            <a:lstStyle/>
            <a:p>
              <a:endParaRPr lang="en-US"/>
            </a:p>
          </p:txBody>
        </p:sp>
        <p:sp>
          <p:nvSpPr>
            <p:cNvPr id="11" name="TextBox 11"/>
            <p:cNvSpPr txBox="1"/>
            <p:nvPr/>
          </p:nvSpPr>
          <p:spPr>
            <a:xfrm>
              <a:off x="101600" y="-38100"/>
              <a:ext cx="2429777" cy="6477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573497" y="409317"/>
            <a:ext cx="10072648" cy="1078865"/>
          </a:xfrm>
          <a:prstGeom prst="rect">
            <a:avLst/>
          </a:prstGeom>
        </p:spPr>
        <p:txBody>
          <a:bodyPr lIns="0" tIns="0" rIns="0" bIns="0" rtlCol="0" anchor="t">
            <a:spAutoFit/>
          </a:bodyPr>
          <a:lstStyle/>
          <a:p>
            <a:pPr algn="l">
              <a:lnSpc>
                <a:spcPts val="8470"/>
              </a:lnSpc>
            </a:pPr>
            <a:r>
              <a:rPr lang="en-US" sz="7700" b="1">
                <a:solidFill>
                  <a:srgbClr val="115A6D"/>
                </a:solidFill>
                <a:latin typeface="PT Serif Bold"/>
                <a:ea typeface="PT Serif Bold"/>
                <a:cs typeface="PT Serif Bold"/>
                <a:sym typeface="PT Serif Bold"/>
              </a:rPr>
              <a:t>PLAN</a:t>
            </a:r>
          </a:p>
        </p:txBody>
      </p:sp>
      <p:sp>
        <p:nvSpPr>
          <p:cNvPr id="13" name="TextBox 13"/>
          <p:cNvSpPr txBox="1"/>
          <p:nvPr/>
        </p:nvSpPr>
        <p:spPr>
          <a:xfrm>
            <a:off x="997425" y="2118941"/>
            <a:ext cx="1177942" cy="900430"/>
          </a:xfrm>
          <a:prstGeom prst="rect">
            <a:avLst/>
          </a:prstGeom>
        </p:spPr>
        <p:txBody>
          <a:bodyPr lIns="0" tIns="0" rIns="0" bIns="0" rtlCol="0" anchor="t">
            <a:spAutoFit/>
          </a:bodyPr>
          <a:lstStyle/>
          <a:p>
            <a:pPr marL="0" lvl="0" indent="0" algn="l">
              <a:lnSpc>
                <a:spcPts val="7039"/>
              </a:lnSpc>
              <a:spcBef>
                <a:spcPct val="0"/>
              </a:spcBef>
            </a:pPr>
            <a:r>
              <a:rPr lang="en-US" sz="6399" b="1" u="none" strike="noStrike">
                <a:solidFill>
                  <a:srgbClr val="14967F"/>
                </a:solidFill>
                <a:latin typeface="PT Serif Bold"/>
                <a:ea typeface="PT Serif Bold"/>
                <a:cs typeface="PT Serif Bold"/>
                <a:sym typeface="PT Serif Bold"/>
              </a:rPr>
              <a:t>01</a:t>
            </a:r>
          </a:p>
        </p:txBody>
      </p:sp>
      <p:sp>
        <p:nvSpPr>
          <p:cNvPr id="14" name="TextBox 14"/>
          <p:cNvSpPr txBox="1"/>
          <p:nvPr/>
        </p:nvSpPr>
        <p:spPr>
          <a:xfrm>
            <a:off x="8523754" y="2118941"/>
            <a:ext cx="1177942" cy="900430"/>
          </a:xfrm>
          <a:prstGeom prst="rect">
            <a:avLst/>
          </a:prstGeom>
        </p:spPr>
        <p:txBody>
          <a:bodyPr lIns="0" tIns="0" rIns="0" bIns="0" rtlCol="0" anchor="t">
            <a:spAutoFit/>
          </a:bodyPr>
          <a:lstStyle/>
          <a:p>
            <a:pPr marL="0" lvl="0" indent="0" algn="l">
              <a:lnSpc>
                <a:spcPts val="7039"/>
              </a:lnSpc>
              <a:spcBef>
                <a:spcPct val="0"/>
              </a:spcBef>
            </a:pPr>
            <a:r>
              <a:rPr lang="en-US" sz="6399" b="1">
                <a:solidFill>
                  <a:srgbClr val="14967F"/>
                </a:solidFill>
                <a:latin typeface="PT Serif Bold"/>
                <a:ea typeface="PT Serif Bold"/>
                <a:cs typeface="PT Serif Bold"/>
                <a:sym typeface="PT Serif Bold"/>
              </a:rPr>
              <a:t>06</a:t>
            </a:r>
          </a:p>
        </p:txBody>
      </p:sp>
      <p:sp>
        <p:nvSpPr>
          <p:cNvPr id="15" name="TextBox 15"/>
          <p:cNvSpPr txBox="1"/>
          <p:nvPr/>
        </p:nvSpPr>
        <p:spPr>
          <a:xfrm>
            <a:off x="997425" y="3434552"/>
            <a:ext cx="1177942" cy="900430"/>
          </a:xfrm>
          <a:prstGeom prst="rect">
            <a:avLst/>
          </a:prstGeom>
        </p:spPr>
        <p:txBody>
          <a:bodyPr lIns="0" tIns="0" rIns="0" bIns="0" rtlCol="0" anchor="t">
            <a:spAutoFit/>
          </a:bodyPr>
          <a:lstStyle/>
          <a:p>
            <a:pPr algn="l">
              <a:lnSpc>
                <a:spcPts val="7039"/>
              </a:lnSpc>
            </a:pPr>
            <a:r>
              <a:rPr lang="en-US" sz="6399" b="1">
                <a:solidFill>
                  <a:srgbClr val="14967F"/>
                </a:solidFill>
                <a:latin typeface="PT Serif Bold"/>
                <a:ea typeface="PT Serif Bold"/>
                <a:cs typeface="PT Serif Bold"/>
                <a:sym typeface="PT Serif Bold"/>
              </a:rPr>
              <a:t>02</a:t>
            </a:r>
          </a:p>
        </p:txBody>
      </p:sp>
      <p:sp>
        <p:nvSpPr>
          <p:cNvPr id="16" name="TextBox 16"/>
          <p:cNvSpPr txBox="1"/>
          <p:nvPr/>
        </p:nvSpPr>
        <p:spPr>
          <a:xfrm>
            <a:off x="8523754" y="3434552"/>
            <a:ext cx="1177942" cy="900430"/>
          </a:xfrm>
          <a:prstGeom prst="rect">
            <a:avLst/>
          </a:prstGeom>
        </p:spPr>
        <p:txBody>
          <a:bodyPr lIns="0" tIns="0" rIns="0" bIns="0" rtlCol="0" anchor="t">
            <a:spAutoFit/>
          </a:bodyPr>
          <a:lstStyle/>
          <a:p>
            <a:pPr algn="l">
              <a:lnSpc>
                <a:spcPts val="7039"/>
              </a:lnSpc>
            </a:pPr>
            <a:r>
              <a:rPr lang="en-US" sz="6399" b="1">
                <a:solidFill>
                  <a:srgbClr val="14967F"/>
                </a:solidFill>
                <a:latin typeface="PT Serif Bold"/>
                <a:ea typeface="PT Serif Bold"/>
                <a:cs typeface="PT Serif Bold"/>
                <a:sym typeface="PT Serif Bold"/>
              </a:rPr>
              <a:t>07</a:t>
            </a:r>
          </a:p>
        </p:txBody>
      </p:sp>
      <p:sp>
        <p:nvSpPr>
          <p:cNvPr id="17" name="TextBox 17"/>
          <p:cNvSpPr txBox="1"/>
          <p:nvPr/>
        </p:nvSpPr>
        <p:spPr>
          <a:xfrm>
            <a:off x="2415295" y="2307219"/>
            <a:ext cx="3550100" cy="457200"/>
          </a:xfrm>
          <a:prstGeom prst="rect">
            <a:avLst/>
          </a:prstGeom>
        </p:spPr>
        <p:txBody>
          <a:bodyPr lIns="0" tIns="0" rIns="0" bIns="0" rtlCol="0" anchor="t">
            <a:spAutoFit/>
          </a:bodyPr>
          <a:lstStyle/>
          <a:p>
            <a:pPr algn="l">
              <a:lnSpc>
                <a:spcPts val="3600"/>
              </a:lnSpc>
            </a:pPr>
            <a:r>
              <a:rPr lang="en-US" sz="3000" b="1">
                <a:solidFill>
                  <a:srgbClr val="023457"/>
                </a:solidFill>
                <a:latin typeface="PT Sans Bold"/>
                <a:ea typeface="PT Sans Bold"/>
                <a:cs typeface="PT Sans Bold"/>
                <a:sym typeface="PT Sans Bold"/>
              </a:rPr>
              <a:t>INTRODUCTION</a:t>
            </a:r>
          </a:p>
        </p:txBody>
      </p:sp>
      <p:sp>
        <p:nvSpPr>
          <p:cNvPr id="18" name="TextBox 18"/>
          <p:cNvSpPr txBox="1"/>
          <p:nvPr/>
        </p:nvSpPr>
        <p:spPr>
          <a:xfrm>
            <a:off x="9890263" y="2307219"/>
            <a:ext cx="3888026" cy="457200"/>
          </a:xfrm>
          <a:prstGeom prst="rect">
            <a:avLst/>
          </a:prstGeom>
        </p:spPr>
        <p:txBody>
          <a:bodyPr lIns="0" tIns="0" rIns="0" bIns="0" rtlCol="0" anchor="t">
            <a:spAutoFit/>
          </a:bodyPr>
          <a:lstStyle/>
          <a:p>
            <a:pPr algn="l">
              <a:lnSpc>
                <a:spcPts val="3600"/>
              </a:lnSpc>
            </a:pPr>
            <a:r>
              <a:rPr lang="en-US" sz="3000" b="1">
                <a:solidFill>
                  <a:srgbClr val="023457"/>
                </a:solidFill>
                <a:latin typeface="PT Sans Bold"/>
                <a:ea typeface="PT Sans Bold"/>
                <a:cs typeface="PT Sans Bold"/>
                <a:sym typeface="PT Sans Bold"/>
              </a:rPr>
              <a:t>CONCEPTION</a:t>
            </a:r>
          </a:p>
        </p:txBody>
      </p:sp>
      <p:sp>
        <p:nvSpPr>
          <p:cNvPr id="19" name="TextBox 19"/>
          <p:cNvSpPr txBox="1"/>
          <p:nvPr/>
        </p:nvSpPr>
        <p:spPr>
          <a:xfrm>
            <a:off x="2415295" y="3394229"/>
            <a:ext cx="5122645" cy="457200"/>
          </a:xfrm>
          <a:prstGeom prst="rect">
            <a:avLst/>
          </a:prstGeom>
        </p:spPr>
        <p:txBody>
          <a:bodyPr lIns="0" tIns="0" rIns="0" bIns="0" rtlCol="0" anchor="t">
            <a:spAutoFit/>
          </a:bodyPr>
          <a:lstStyle/>
          <a:p>
            <a:pPr algn="l">
              <a:lnSpc>
                <a:spcPts val="3600"/>
              </a:lnSpc>
            </a:pPr>
            <a:r>
              <a:rPr lang="en-US" sz="3000" b="1">
                <a:solidFill>
                  <a:srgbClr val="023457"/>
                </a:solidFill>
                <a:latin typeface="PT Sans Bold"/>
                <a:ea typeface="PT Sans Bold"/>
                <a:cs typeface="PT Sans Bold"/>
                <a:sym typeface="PT Sans Bold"/>
              </a:rPr>
              <a:t>L'ORGANISATION D'ACCUEIL</a:t>
            </a:r>
          </a:p>
        </p:txBody>
      </p:sp>
      <p:sp>
        <p:nvSpPr>
          <p:cNvPr id="20" name="TextBox 20"/>
          <p:cNvSpPr txBox="1"/>
          <p:nvPr/>
        </p:nvSpPr>
        <p:spPr>
          <a:xfrm>
            <a:off x="9795979" y="3583569"/>
            <a:ext cx="6383957" cy="457200"/>
          </a:xfrm>
          <a:prstGeom prst="rect">
            <a:avLst/>
          </a:prstGeom>
        </p:spPr>
        <p:txBody>
          <a:bodyPr lIns="0" tIns="0" rIns="0" bIns="0" rtlCol="0" anchor="t">
            <a:spAutoFit/>
          </a:bodyPr>
          <a:lstStyle/>
          <a:p>
            <a:pPr algn="l">
              <a:lnSpc>
                <a:spcPts val="3600"/>
              </a:lnSpc>
            </a:pPr>
            <a:r>
              <a:rPr lang="en-US" sz="3000" b="1">
                <a:solidFill>
                  <a:srgbClr val="023457"/>
                </a:solidFill>
                <a:latin typeface="PT Sans Bold"/>
                <a:ea typeface="PT Sans Bold"/>
                <a:cs typeface="PT Sans Bold"/>
                <a:sym typeface="PT Sans Bold"/>
              </a:rPr>
              <a:t>METHODE DE TRAVAIL</a:t>
            </a:r>
          </a:p>
        </p:txBody>
      </p:sp>
      <p:sp>
        <p:nvSpPr>
          <p:cNvPr id="21" name="TextBox 21"/>
          <p:cNvSpPr txBox="1"/>
          <p:nvPr/>
        </p:nvSpPr>
        <p:spPr>
          <a:xfrm>
            <a:off x="2415295" y="4709840"/>
            <a:ext cx="5368355" cy="457200"/>
          </a:xfrm>
          <a:prstGeom prst="rect">
            <a:avLst/>
          </a:prstGeom>
        </p:spPr>
        <p:txBody>
          <a:bodyPr lIns="0" tIns="0" rIns="0" bIns="0" rtlCol="0" anchor="t">
            <a:spAutoFit/>
          </a:bodyPr>
          <a:lstStyle/>
          <a:p>
            <a:pPr algn="l">
              <a:lnSpc>
                <a:spcPts val="3600"/>
              </a:lnSpc>
            </a:pPr>
            <a:r>
              <a:rPr lang="en-US" sz="3000" b="1">
                <a:solidFill>
                  <a:srgbClr val="023457"/>
                </a:solidFill>
                <a:latin typeface="PT Sans Bold"/>
                <a:ea typeface="PT Sans Bold"/>
                <a:cs typeface="PT Sans Bold"/>
                <a:sym typeface="PT Sans Bold"/>
              </a:rPr>
              <a:t>PROBLÉMATIQUE</a:t>
            </a:r>
          </a:p>
        </p:txBody>
      </p:sp>
      <p:sp>
        <p:nvSpPr>
          <p:cNvPr id="22" name="TextBox 22"/>
          <p:cNvSpPr txBox="1"/>
          <p:nvPr/>
        </p:nvSpPr>
        <p:spPr>
          <a:xfrm>
            <a:off x="9795979" y="4925532"/>
            <a:ext cx="4811412" cy="457200"/>
          </a:xfrm>
          <a:prstGeom prst="rect">
            <a:avLst/>
          </a:prstGeom>
        </p:spPr>
        <p:txBody>
          <a:bodyPr lIns="0" tIns="0" rIns="0" bIns="0" rtlCol="0" anchor="t">
            <a:spAutoFit/>
          </a:bodyPr>
          <a:lstStyle/>
          <a:p>
            <a:pPr algn="l">
              <a:lnSpc>
                <a:spcPts val="3600"/>
              </a:lnSpc>
            </a:pPr>
            <a:r>
              <a:rPr lang="en-US" sz="3000" b="1">
                <a:solidFill>
                  <a:srgbClr val="023457"/>
                </a:solidFill>
                <a:latin typeface="PT Sans Bold"/>
                <a:ea typeface="PT Sans Bold"/>
                <a:cs typeface="PT Sans Bold"/>
                <a:sym typeface="PT Sans Bold"/>
              </a:rPr>
              <a:t>TECHNOLOGIES UTILISÉES</a:t>
            </a:r>
          </a:p>
        </p:txBody>
      </p:sp>
      <p:sp>
        <p:nvSpPr>
          <p:cNvPr id="23" name="TextBox 23"/>
          <p:cNvSpPr txBox="1"/>
          <p:nvPr/>
        </p:nvSpPr>
        <p:spPr>
          <a:xfrm>
            <a:off x="2415295" y="6025450"/>
            <a:ext cx="5695969" cy="914400"/>
          </a:xfrm>
          <a:prstGeom prst="rect">
            <a:avLst/>
          </a:prstGeom>
        </p:spPr>
        <p:txBody>
          <a:bodyPr lIns="0" tIns="0" rIns="0" bIns="0" rtlCol="0" anchor="t">
            <a:spAutoFit/>
          </a:bodyPr>
          <a:lstStyle/>
          <a:p>
            <a:pPr algn="l">
              <a:lnSpc>
                <a:spcPts val="3600"/>
              </a:lnSpc>
            </a:pPr>
            <a:r>
              <a:rPr lang="en-US" sz="3000" b="1">
                <a:solidFill>
                  <a:srgbClr val="023457"/>
                </a:solidFill>
                <a:latin typeface="PT Sans Bold"/>
                <a:ea typeface="PT Sans Bold"/>
                <a:cs typeface="PT Sans Bold"/>
                <a:sym typeface="PT Sans Bold"/>
              </a:rPr>
              <a:t>ETUDE DE L'EXISTANT / CRITIQUE DE L'EXISTANT</a:t>
            </a:r>
          </a:p>
        </p:txBody>
      </p:sp>
      <p:sp>
        <p:nvSpPr>
          <p:cNvPr id="24" name="TextBox 24"/>
          <p:cNvSpPr txBox="1"/>
          <p:nvPr/>
        </p:nvSpPr>
        <p:spPr>
          <a:xfrm>
            <a:off x="997425" y="4750162"/>
            <a:ext cx="1177942" cy="900430"/>
          </a:xfrm>
          <a:prstGeom prst="rect">
            <a:avLst/>
          </a:prstGeom>
        </p:spPr>
        <p:txBody>
          <a:bodyPr lIns="0" tIns="0" rIns="0" bIns="0" rtlCol="0" anchor="t">
            <a:spAutoFit/>
          </a:bodyPr>
          <a:lstStyle/>
          <a:p>
            <a:pPr marL="0" lvl="0" indent="0" algn="l">
              <a:lnSpc>
                <a:spcPts val="7039"/>
              </a:lnSpc>
              <a:spcBef>
                <a:spcPct val="0"/>
              </a:spcBef>
            </a:pPr>
            <a:r>
              <a:rPr lang="en-US" sz="6399" b="1" u="none" strike="noStrike">
                <a:solidFill>
                  <a:srgbClr val="14967F"/>
                </a:solidFill>
                <a:latin typeface="PT Serif Bold"/>
                <a:ea typeface="PT Serif Bold"/>
                <a:cs typeface="PT Serif Bold"/>
                <a:sym typeface="PT Serif Bold"/>
              </a:rPr>
              <a:t>03</a:t>
            </a:r>
          </a:p>
        </p:txBody>
      </p:sp>
      <p:sp>
        <p:nvSpPr>
          <p:cNvPr id="25" name="TextBox 25"/>
          <p:cNvSpPr txBox="1"/>
          <p:nvPr/>
        </p:nvSpPr>
        <p:spPr>
          <a:xfrm>
            <a:off x="8523754" y="4750162"/>
            <a:ext cx="1177942" cy="900430"/>
          </a:xfrm>
          <a:prstGeom prst="rect">
            <a:avLst/>
          </a:prstGeom>
        </p:spPr>
        <p:txBody>
          <a:bodyPr lIns="0" tIns="0" rIns="0" bIns="0" rtlCol="0" anchor="t">
            <a:spAutoFit/>
          </a:bodyPr>
          <a:lstStyle/>
          <a:p>
            <a:pPr marL="0" lvl="0" indent="0" algn="l">
              <a:lnSpc>
                <a:spcPts val="7039"/>
              </a:lnSpc>
              <a:spcBef>
                <a:spcPct val="0"/>
              </a:spcBef>
            </a:pPr>
            <a:r>
              <a:rPr lang="en-US" sz="6399" b="1">
                <a:solidFill>
                  <a:srgbClr val="14967F"/>
                </a:solidFill>
                <a:latin typeface="PT Serif Bold"/>
                <a:ea typeface="PT Serif Bold"/>
                <a:cs typeface="PT Serif Bold"/>
                <a:sym typeface="PT Serif Bold"/>
              </a:rPr>
              <a:t>08</a:t>
            </a:r>
          </a:p>
        </p:txBody>
      </p:sp>
      <p:sp>
        <p:nvSpPr>
          <p:cNvPr id="26" name="TextBox 26"/>
          <p:cNvSpPr txBox="1"/>
          <p:nvPr/>
        </p:nvSpPr>
        <p:spPr>
          <a:xfrm>
            <a:off x="997425" y="6065773"/>
            <a:ext cx="1177942" cy="900430"/>
          </a:xfrm>
          <a:prstGeom prst="rect">
            <a:avLst/>
          </a:prstGeom>
        </p:spPr>
        <p:txBody>
          <a:bodyPr lIns="0" tIns="0" rIns="0" bIns="0" rtlCol="0" anchor="t">
            <a:spAutoFit/>
          </a:bodyPr>
          <a:lstStyle/>
          <a:p>
            <a:pPr marL="0" lvl="0" indent="0" algn="l">
              <a:lnSpc>
                <a:spcPts val="7039"/>
              </a:lnSpc>
              <a:spcBef>
                <a:spcPct val="0"/>
              </a:spcBef>
            </a:pPr>
            <a:r>
              <a:rPr lang="en-US" sz="6399" b="1" u="none" strike="noStrike">
                <a:solidFill>
                  <a:srgbClr val="14967F"/>
                </a:solidFill>
                <a:latin typeface="PT Serif Bold"/>
                <a:ea typeface="PT Serif Bold"/>
                <a:cs typeface="PT Serif Bold"/>
                <a:sym typeface="PT Serif Bold"/>
              </a:rPr>
              <a:t>04</a:t>
            </a:r>
          </a:p>
        </p:txBody>
      </p:sp>
      <p:sp>
        <p:nvSpPr>
          <p:cNvPr id="27" name="TextBox 27"/>
          <p:cNvSpPr txBox="1"/>
          <p:nvPr/>
        </p:nvSpPr>
        <p:spPr>
          <a:xfrm>
            <a:off x="8523754" y="6065773"/>
            <a:ext cx="1177942" cy="900430"/>
          </a:xfrm>
          <a:prstGeom prst="rect">
            <a:avLst/>
          </a:prstGeom>
        </p:spPr>
        <p:txBody>
          <a:bodyPr lIns="0" tIns="0" rIns="0" bIns="0" rtlCol="0" anchor="t">
            <a:spAutoFit/>
          </a:bodyPr>
          <a:lstStyle/>
          <a:p>
            <a:pPr marL="0" lvl="0" indent="0" algn="l">
              <a:lnSpc>
                <a:spcPts val="7039"/>
              </a:lnSpc>
              <a:spcBef>
                <a:spcPct val="0"/>
              </a:spcBef>
            </a:pPr>
            <a:r>
              <a:rPr lang="en-US" sz="6399" b="1">
                <a:solidFill>
                  <a:srgbClr val="14967F"/>
                </a:solidFill>
                <a:latin typeface="PT Serif Bold"/>
                <a:ea typeface="PT Serif Bold"/>
                <a:cs typeface="PT Serif Bold"/>
                <a:sym typeface="PT Serif Bold"/>
              </a:rPr>
              <a:t>09</a:t>
            </a:r>
          </a:p>
        </p:txBody>
      </p:sp>
      <p:sp>
        <p:nvSpPr>
          <p:cNvPr id="28" name="TextBox 28"/>
          <p:cNvSpPr txBox="1"/>
          <p:nvPr/>
        </p:nvSpPr>
        <p:spPr>
          <a:xfrm>
            <a:off x="9795979" y="6264112"/>
            <a:ext cx="4811412" cy="457200"/>
          </a:xfrm>
          <a:prstGeom prst="rect">
            <a:avLst/>
          </a:prstGeom>
        </p:spPr>
        <p:txBody>
          <a:bodyPr lIns="0" tIns="0" rIns="0" bIns="0" rtlCol="0" anchor="t">
            <a:spAutoFit/>
          </a:bodyPr>
          <a:lstStyle/>
          <a:p>
            <a:pPr algn="l">
              <a:lnSpc>
                <a:spcPts val="3600"/>
              </a:lnSpc>
            </a:pPr>
            <a:r>
              <a:rPr lang="en-US" sz="3000" b="1">
                <a:solidFill>
                  <a:srgbClr val="023457"/>
                </a:solidFill>
                <a:latin typeface="PT Sans Bold"/>
                <a:ea typeface="PT Sans Bold"/>
                <a:cs typeface="PT Sans Bold"/>
                <a:sym typeface="PT Sans Bold"/>
              </a:rPr>
              <a:t>CONCLUSION / PERSPECTIVE</a:t>
            </a:r>
          </a:p>
        </p:txBody>
      </p:sp>
      <p:sp>
        <p:nvSpPr>
          <p:cNvPr id="29" name="TextBox 29"/>
          <p:cNvSpPr txBox="1"/>
          <p:nvPr/>
        </p:nvSpPr>
        <p:spPr>
          <a:xfrm>
            <a:off x="2415295" y="7364030"/>
            <a:ext cx="5695969" cy="457200"/>
          </a:xfrm>
          <a:prstGeom prst="rect">
            <a:avLst/>
          </a:prstGeom>
        </p:spPr>
        <p:txBody>
          <a:bodyPr lIns="0" tIns="0" rIns="0" bIns="0" rtlCol="0" anchor="t">
            <a:spAutoFit/>
          </a:bodyPr>
          <a:lstStyle/>
          <a:p>
            <a:pPr algn="l">
              <a:lnSpc>
                <a:spcPts val="3600"/>
              </a:lnSpc>
            </a:pPr>
            <a:r>
              <a:rPr lang="en-US" sz="3000" b="1">
                <a:solidFill>
                  <a:srgbClr val="023457"/>
                </a:solidFill>
                <a:latin typeface="PT Sans Bold"/>
                <a:ea typeface="PT Sans Bold"/>
                <a:cs typeface="PT Sans Bold"/>
                <a:sym typeface="PT Sans Bold"/>
              </a:rPr>
              <a:t>SOLUTION PROPOSÉE</a:t>
            </a:r>
          </a:p>
        </p:txBody>
      </p:sp>
      <p:sp>
        <p:nvSpPr>
          <p:cNvPr id="30" name="TextBox 30"/>
          <p:cNvSpPr txBox="1"/>
          <p:nvPr/>
        </p:nvSpPr>
        <p:spPr>
          <a:xfrm>
            <a:off x="997425" y="7404353"/>
            <a:ext cx="1177942" cy="900430"/>
          </a:xfrm>
          <a:prstGeom prst="rect">
            <a:avLst/>
          </a:prstGeom>
        </p:spPr>
        <p:txBody>
          <a:bodyPr lIns="0" tIns="0" rIns="0" bIns="0" rtlCol="0" anchor="t">
            <a:spAutoFit/>
          </a:bodyPr>
          <a:lstStyle/>
          <a:p>
            <a:pPr marL="0" lvl="0" indent="0" algn="l">
              <a:lnSpc>
                <a:spcPts val="7039"/>
              </a:lnSpc>
              <a:spcBef>
                <a:spcPct val="0"/>
              </a:spcBef>
            </a:pPr>
            <a:r>
              <a:rPr lang="en-US" sz="6399" b="1">
                <a:solidFill>
                  <a:srgbClr val="14967F"/>
                </a:solidFill>
                <a:latin typeface="PT Serif Bold"/>
                <a:ea typeface="PT Serif Bold"/>
                <a:cs typeface="PT Serif Bold"/>
                <a:sym typeface="PT Serif Bold"/>
              </a:rPr>
              <a:t>05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3493" y="-1547689"/>
            <a:ext cx="17752563" cy="2057400"/>
            <a:chOff x="0" y="0"/>
            <a:chExt cx="5260019" cy="609600"/>
          </a:xfrm>
        </p:grpSpPr>
        <p:sp>
          <p:nvSpPr>
            <p:cNvPr id="3" name="Freeform 3"/>
            <p:cNvSpPr/>
            <p:nvPr/>
          </p:nvSpPr>
          <p:spPr>
            <a:xfrm>
              <a:off x="9642" y="0"/>
              <a:ext cx="5240735" cy="609600"/>
            </a:xfrm>
            <a:custGeom>
              <a:avLst/>
              <a:gdLst/>
              <a:ahLst/>
              <a:cxnLst/>
              <a:rect l="l" t="t" r="r" b="b"/>
              <a:pathLst>
                <a:path w="5240735" h="609600">
                  <a:moveTo>
                    <a:pt x="233243" y="0"/>
                  </a:moveTo>
                  <a:lnTo>
                    <a:pt x="5210692" y="0"/>
                  </a:lnTo>
                  <a:cubicBezTo>
                    <a:pt x="5219886" y="0"/>
                    <a:pt x="5228520" y="4420"/>
                    <a:pt x="5233896" y="11879"/>
                  </a:cubicBezTo>
                  <a:cubicBezTo>
                    <a:pt x="5239272" y="19338"/>
                    <a:pt x="5240735" y="28926"/>
                    <a:pt x="5237827" y="37649"/>
                  </a:cubicBezTo>
                  <a:lnTo>
                    <a:pt x="5059726" y="571951"/>
                  </a:lnTo>
                  <a:cubicBezTo>
                    <a:pt x="5052232" y="594435"/>
                    <a:pt x="5031191" y="609600"/>
                    <a:pt x="5007492" y="609600"/>
                  </a:cubicBezTo>
                  <a:lnTo>
                    <a:pt x="30043" y="609600"/>
                  </a:lnTo>
                  <a:cubicBezTo>
                    <a:pt x="20849" y="609600"/>
                    <a:pt x="12215" y="605180"/>
                    <a:pt x="6839" y="597721"/>
                  </a:cubicBezTo>
                  <a:cubicBezTo>
                    <a:pt x="1463" y="590262"/>
                    <a:pt x="0" y="580674"/>
                    <a:pt x="2908" y="571951"/>
                  </a:cubicBezTo>
                  <a:lnTo>
                    <a:pt x="181008" y="37649"/>
                  </a:lnTo>
                  <a:cubicBezTo>
                    <a:pt x="188503" y="15165"/>
                    <a:pt x="209544" y="0"/>
                    <a:pt x="233243" y="0"/>
                  </a:cubicBezTo>
                  <a:close/>
                </a:path>
              </a:pathLst>
            </a:custGeom>
            <a:solidFill>
              <a:srgbClr val="57BCC6"/>
            </a:solidFill>
            <a:ln cap="rnd">
              <a:noFill/>
              <a:prstDash val="solid"/>
              <a:round/>
            </a:ln>
          </p:spPr>
          <p:txBody>
            <a:bodyPr/>
            <a:lstStyle/>
            <a:p>
              <a:endParaRPr lang="en-US"/>
            </a:p>
          </p:txBody>
        </p:sp>
        <p:sp>
          <p:nvSpPr>
            <p:cNvPr id="4" name="TextBox 4"/>
            <p:cNvSpPr txBox="1"/>
            <p:nvPr/>
          </p:nvSpPr>
          <p:spPr>
            <a:xfrm>
              <a:off x="101600" y="-38100"/>
              <a:ext cx="5056819" cy="647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800361" y="-1079935"/>
            <a:ext cx="13628400" cy="2057400"/>
            <a:chOff x="0" y="0"/>
            <a:chExt cx="4038044" cy="609600"/>
          </a:xfrm>
        </p:grpSpPr>
        <p:sp>
          <p:nvSpPr>
            <p:cNvPr id="6" name="Freeform 6"/>
            <p:cNvSpPr/>
            <p:nvPr/>
          </p:nvSpPr>
          <p:spPr>
            <a:xfrm>
              <a:off x="12560" y="0"/>
              <a:ext cx="4012925" cy="609600"/>
            </a:xfrm>
            <a:custGeom>
              <a:avLst/>
              <a:gdLst/>
              <a:ahLst/>
              <a:cxnLst/>
              <a:rect l="l" t="t" r="r" b="b"/>
              <a:pathLst>
                <a:path w="4012925" h="609600">
                  <a:moveTo>
                    <a:pt x="242335" y="0"/>
                  </a:moveTo>
                  <a:lnTo>
                    <a:pt x="3973790" y="0"/>
                  </a:lnTo>
                  <a:cubicBezTo>
                    <a:pt x="3985766" y="0"/>
                    <a:pt x="3997013" y="5757"/>
                    <a:pt x="4004016" y="15473"/>
                  </a:cubicBezTo>
                  <a:cubicBezTo>
                    <a:pt x="4011019" y="25189"/>
                    <a:pt x="4012925" y="37680"/>
                    <a:pt x="4009137" y="49042"/>
                  </a:cubicBezTo>
                  <a:lnTo>
                    <a:pt x="3838632" y="560558"/>
                  </a:lnTo>
                  <a:cubicBezTo>
                    <a:pt x="3828869" y="589845"/>
                    <a:pt x="3801461" y="609600"/>
                    <a:pt x="3770590" y="609600"/>
                  </a:cubicBezTo>
                  <a:lnTo>
                    <a:pt x="39135" y="609600"/>
                  </a:lnTo>
                  <a:cubicBezTo>
                    <a:pt x="27158" y="609600"/>
                    <a:pt x="15911" y="603843"/>
                    <a:pt x="8908" y="594127"/>
                  </a:cubicBezTo>
                  <a:cubicBezTo>
                    <a:pt x="1905" y="584411"/>
                    <a:pt x="0" y="571920"/>
                    <a:pt x="3787" y="560558"/>
                  </a:cubicBezTo>
                  <a:lnTo>
                    <a:pt x="174293" y="49042"/>
                  </a:lnTo>
                  <a:cubicBezTo>
                    <a:pt x="184055" y="19755"/>
                    <a:pt x="211463" y="0"/>
                    <a:pt x="242335" y="0"/>
                  </a:cubicBezTo>
                  <a:close/>
                </a:path>
              </a:pathLst>
            </a:custGeom>
            <a:solidFill>
              <a:srgbClr val="186F7B"/>
            </a:solidFill>
            <a:ln cap="rnd">
              <a:noFill/>
              <a:prstDash val="solid"/>
              <a:round/>
            </a:ln>
          </p:spPr>
          <p:txBody>
            <a:bodyPr/>
            <a:lstStyle/>
            <a:p>
              <a:endParaRPr lang="en-US"/>
            </a:p>
          </p:txBody>
        </p:sp>
        <p:sp>
          <p:nvSpPr>
            <p:cNvPr id="7" name="TextBox 7"/>
            <p:cNvSpPr txBox="1"/>
            <p:nvPr/>
          </p:nvSpPr>
          <p:spPr>
            <a:xfrm>
              <a:off x="101600" y="-38100"/>
              <a:ext cx="3834844" cy="6477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181767" y="2751125"/>
            <a:ext cx="3086100" cy="2161421"/>
            <a:chOff x="0" y="0"/>
            <a:chExt cx="812800" cy="569263"/>
          </a:xfrm>
        </p:grpSpPr>
        <p:sp>
          <p:nvSpPr>
            <p:cNvPr id="9" name="Freeform 9"/>
            <p:cNvSpPr/>
            <p:nvPr/>
          </p:nvSpPr>
          <p:spPr>
            <a:xfrm>
              <a:off x="0" y="0"/>
              <a:ext cx="812800" cy="569263"/>
            </a:xfrm>
            <a:custGeom>
              <a:avLst/>
              <a:gdLst/>
              <a:ahLst/>
              <a:cxnLst/>
              <a:rect l="l" t="t" r="r" b="b"/>
              <a:pathLst>
                <a:path w="812800" h="569263">
                  <a:moveTo>
                    <a:pt x="0" y="0"/>
                  </a:moveTo>
                  <a:lnTo>
                    <a:pt x="812800" y="0"/>
                  </a:lnTo>
                  <a:lnTo>
                    <a:pt x="812800" y="569263"/>
                  </a:lnTo>
                  <a:lnTo>
                    <a:pt x="0" y="569263"/>
                  </a:lnTo>
                  <a:close/>
                </a:path>
              </a:pathLst>
            </a:custGeom>
            <a:solidFill>
              <a:srgbClr val="186F7B"/>
            </a:solidFill>
          </p:spPr>
          <p:txBody>
            <a:bodyPr/>
            <a:lstStyle/>
            <a:p>
              <a:endParaRPr lang="en-US"/>
            </a:p>
          </p:txBody>
        </p:sp>
        <p:sp>
          <p:nvSpPr>
            <p:cNvPr id="10" name="TextBox 10"/>
            <p:cNvSpPr txBox="1"/>
            <p:nvPr/>
          </p:nvSpPr>
          <p:spPr>
            <a:xfrm>
              <a:off x="0" y="-38100"/>
              <a:ext cx="812800" cy="60736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217304" y="-19896"/>
            <a:ext cx="3086100" cy="2161421"/>
            <a:chOff x="0" y="0"/>
            <a:chExt cx="812800" cy="569263"/>
          </a:xfrm>
        </p:grpSpPr>
        <p:sp>
          <p:nvSpPr>
            <p:cNvPr id="12" name="Freeform 12"/>
            <p:cNvSpPr/>
            <p:nvPr/>
          </p:nvSpPr>
          <p:spPr>
            <a:xfrm>
              <a:off x="0" y="0"/>
              <a:ext cx="812800" cy="569263"/>
            </a:xfrm>
            <a:custGeom>
              <a:avLst/>
              <a:gdLst/>
              <a:ahLst/>
              <a:cxnLst/>
              <a:rect l="l" t="t" r="r" b="b"/>
              <a:pathLst>
                <a:path w="812800" h="569263">
                  <a:moveTo>
                    <a:pt x="0" y="0"/>
                  </a:moveTo>
                  <a:lnTo>
                    <a:pt x="812800" y="0"/>
                  </a:lnTo>
                  <a:lnTo>
                    <a:pt x="812800" y="569263"/>
                  </a:lnTo>
                  <a:lnTo>
                    <a:pt x="0" y="569263"/>
                  </a:lnTo>
                  <a:close/>
                </a:path>
              </a:pathLst>
            </a:custGeom>
            <a:solidFill>
              <a:srgbClr val="186F7B"/>
            </a:solidFill>
          </p:spPr>
          <p:txBody>
            <a:bodyPr/>
            <a:lstStyle/>
            <a:p>
              <a:endParaRPr lang="en-US"/>
            </a:p>
          </p:txBody>
        </p:sp>
        <p:sp>
          <p:nvSpPr>
            <p:cNvPr id="13" name="TextBox 13"/>
            <p:cNvSpPr txBox="1"/>
            <p:nvPr/>
          </p:nvSpPr>
          <p:spPr>
            <a:xfrm>
              <a:off x="0" y="-38100"/>
              <a:ext cx="812800" cy="60736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207779" y="-1407321"/>
            <a:ext cx="6319866" cy="63198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6F7B"/>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3478019" y="-1157064"/>
            <a:ext cx="5819353" cy="581935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34209" b="-6104"/>
              </a:stretch>
            </a:blipFill>
          </p:spPr>
          <p:txBody>
            <a:bodyPr/>
            <a:lstStyle/>
            <a:p>
              <a:endParaRPr lang="en-US"/>
            </a:p>
          </p:txBody>
        </p:sp>
      </p:grpSp>
      <p:sp>
        <p:nvSpPr>
          <p:cNvPr id="19" name="Freeform 19"/>
          <p:cNvSpPr/>
          <p:nvPr/>
        </p:nvSpPr>
        <p:spPr>
          <a:xfrm rot="-10800000">
            <a:off x="11807691" y="939835"/>
            <a:ext cx="996021" cy="996021"/>
          </a:xfrm>
          <a:custGeom>
            <a:avLst/>
            <a:gdLst/>
            <a:ahLst/>
            <a:cxnLst/>
            <a:rect l="l" t="t" r="r" b="b"/>
            <a:pathLst>
              <a:path w="996021" h="996021">
                <a:moveTo>
                  <a:pt x="0" y="0"/>
                </a:moveTo>
                <a:lnTo>
                  <a:pt x="996020" y="0"/>
                </a:lnTo>
                <a:lnTo>
                  <a:pt x="996020" y="996021"/>
                </a:lnTo>
                <a:lnTo>
                  <a:pt x="0" y="99602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20" name="TextBox 20"/>
          <p:cNvSpPr txBox="1"/>
          <p:nvPr/>
        </p:nvSpPr>
        <p:spPr>
          <a:xfrm>
            <a:off x="735875" y="1595261"/>
            <a:ext cx="10395541" cy="1092528"/>
          </a:xfrm>
          <a:prstGeom prst="rect">
            <a:avLst/>
          </a:prstGeom>
        </p:spPr>
        <p:txBody>
          <a:bodyPr lIns="0" tIns="0" rIns="0" bIns="0" rtlCol="0" anchor="t">
            <a:spAutoFit/>
          </a:bodyPr>
          <a:lstStyle/>
          <a:p>
            <a:pPr algn="l">
              <a:lnSpc>
                <a:spcPts val="8615"/>
              </a:lnSpc>
            </a:pPr>
            <a:r>
              <a:rPr lang="en-US" sz="7179" b="1">
                <a:solidFill>
                  <a:srgbClr val="115A6D"/>
                </a:solidFill>
                <a:latin typeface="Antonio Bold"/>
                <a:ea typeface="Antonio Bold"/>
                <a:cs typeface="Antonio Bold"/>
                <a:sym typeface="Antonio Bold"/>
              </a:rPr>
              <a:t>FONCTIONNALITÉS PAR ACTEUR </a:t>
            </a:r>
          </a:p>
        </p:txBody>
      </p:sp>
      <p:sp>
        <p:nvSpPr>
          <p:cNvPr id="21" name="Freeform 21"/>
          <p:cNvSpPr/>
          <p:nvPr/>
        </p:nvSpPr>
        <p:spPr>
          <a:xfrm>
            <a:off x="547160" y="3065977"/>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2" name="TextBox 22"/>
          <p:cNvSpPr txBox="1"/>
          <p:nvPr/>
        </p:nvSpPr>
        <p:spPr>
          <a:xfrm>
            <a:off x="547160" y="4423410"/>
            <a:ext cx="7997245" cy="5025390"/>
          </a:xfrm>
          <a:prstGeom prst="rect">
            <a:avLst/>
          </a:prstGeom>
        </p:spPr>
        <p:txBody>
          <a:bodyPr lIns="0" tIns="0" rIns="0" bIns="0" rtlCol="0" anchor="t">
            <a:spAutoFit/>
          </a:bodyPr>
          <a:lstStyle/>
          <a:p>
            <a:pPr algn="just">
              <a:lnSpc>
                <a:spcPts val="3359"/>
              </a:lnSpc>
            </a:pPr>
            <a:r>
              <a:rPr lang="en-US" sz="2399" b="1">
                <a:solidFill>
                  <a:srgbClr val="0A2135"/>
                </a:solidFill>
                <a:latin typeface="Roboto Bold"/>
                <a:ea typeface="Roboto Bold"/>
                <a:cs typeface="Roboto Bold"/>
                <a:sym typeface="Roboto Bold"/>
              </a:rPr>
              <a:t>Gestion Opérationnelle des Dossiers</a:t>
            </a:r>
          </a:p>
          <a:p>
            <a:pPr marL="518158" lvl="1" indent="-259079" algn="just">
              <a:lnSpc>
                <a:spcPts val="3359"/>
              </a:lnSpc>
              <a:buFont typeface="Arial"/>
              <a:buChar char="•"/>
            </a:pPr>
            <a:r>
              <a:rPr lang="en-US" sz="2399">
                <a:solidFill>
                  <a:srgbClr val="0A2135"/>
                </a:solidFill>
                <a:latin typeface="Roboto"/>
                <a:ea typeface="Roboto"/>
                <a:cs typeface="Roboto"/>
                <a:sym typeface="Roboto"/>
              </a:rPr>
              <a:t>Création avec formulaire structuré</a:t>
            </a:r>
          </a:p>
          <a:p>
            <a:pPr marL="518158" lvl="1" indent="-259079" algn="just">
              <a:lnSpc>
                <a:spcPts val="3359"/>
              </a:lnSpc>
              <a:buFont typeface="Arial"/>
              <a:buChar char="•"/>
            </a:pPr>
            <a:r>
              <a:rPr lang="en-US" sz="2399">
                <a:solidFill>
                  <a:srgbClr val="0A2135"/>
                </a:solidFill>
                <a:latin typeface="Roboto"/>
                <a:ea typeface="Roboto"/>
                <a:cs typeface="Roboto"/>
                <a:sym typeface="Roboto"/>
              </a:rPr>
              <a:t>Suivi et mise à jour des états</a:t>
            </a:r>
          </a:p>
          <a:p>
            <a:pPr marL="518158" lvl="1" indent="-259079" algn="just">
              <a:lnSpc>
                <a:spcPts val="3359"/>
              </a:lnSpc>
              <a:buFont typeface="Arial"/>
              <a:buChar char="•"/>
            </a:pPr>
            <a:r>
              <a:rPr lang="en-US" sz="2399">
                <a:solidFill>
                  <a:srgbClr val="0A2135"/>
                </a:solidFill>
                <a:latin typeface="Roboto"/>
                <a:ea typeface="Roboto"/>
                <a:cs typeface="Roboto"/>
                <a:sym typeface="Roboto"/>
              </a:rPr>
              <a:t>Gestion des documents clients</a:t>
            </a:r>
          </a:p>
          <a:p>
            <a:pPr marL="518158" lvl="1" indent="-259079" algn="just">
              <a:lnSpc>
                <a:spcPts val="3359"/>
              </a:lnSpc>
              <a:buFont typeface="Arial"/>
              <a:buChar char="•"/>
            </a:pPr>
            <a:r>
              <a:rPr lang="en-US" sz="2399">
                <a:solidFill>
                  <a:srgbClr val="0A2135"/>
                </a:solidFill>
                <a:latin typeface="Roboto"/>
                <a:ea typeface="Roboto"/>
                <a:cs typeface="Roboto"/>
                <a:sym typeface="Roboto"/>
              </a:rPr>
              <a:t>Consultation de l’historique complet des dossiers</a:t>
            </a:r>
          </a:p>
          <a:p>
            <a:pPr algn="just">
              <a:lnSpc>
                <a:spcPts val="3359"/>
              </a:lnSpc>
            </a:pPr>
            <a:endParaRPr lang="en-US" sz="2399">
              <a:solidFill>
                <a:srgbClr val="0A2135"/>
              </a:solidFill>
              <a:latin typeface="Roboto"/>
              <a:ea typeface="Roboto"/>
              <a:cs typeface="Roboto"/>
              <a:sym typeface="Roboto"/>
            </a:endParaRPr>
          </a:p>
          <a:p>
            <a:pPr algn="just">
              <a:lnSpc>
                <a:spcPts val="3359"/>
              </a:lnSpc>
            </a:pPr>
            <a:r>
              <a:rPr lang="en-US" sz="2399" b="1">
                <a:solidFill>
                  <a:srgbClr val="0A2135"/>
                </a:solidFill>
                <a:latin typeface="Roboto Bold"/>
                <a:ea typeface="Roboto Bold"/>
                <a:cs typeface="Roboto Bold"/>
                <a:sym typeface="Roboto Bold"/>
              </a:rPr>
              <a:t> Planification des Rendez-vous</a:t>
            </a:r>
          </a:p>
          <a:p>
            <a:pPr marL="518158" lvl="1" indent="-259079" algn="just">
              <a:lnSpc>
                <a:spcPts val="3359"/>
              </a:lnSpc>
              <a:buFont typeface="Arial"/>
              <a:buChar char="•"/>
            </a:pPr>
            <a:r>
              <a:rPr lang="en-US" sz="2399">
                <a:solidFill>
                  <a:srgbClr val="0A2135"/>
                </a:solidFill>
                <a:latin typeface="Roboto"/>
                <a:ea typeface="Roboto"/>
                <a:cs typeface="Roboto"/>
                <a:sym typeface="Roboto"/>
              </a:rPr>
              <a:t>Accès à un calendrier personnel</a:t>
            </a:r>
          </a:p>
          <a:p>
            <a:pPr marL="518158" lvl="1" indent="-259079" algn="just">
              <a:lnSpc>
                <a:spcPts val="3359"/>
              </a:lnSpc>
              <a:buFont typeface="Arial"/>
              <a:buChar char="•"/>
            </a:pPr>
            <a:r>
              <a:rPr lang="en-US" sz="2399">
                <a:solidFill>
                  <a:srgbClr val="0A2135"/>
                </a:solidFill>
                <a:latin typeface="Roboto"/>
                <a:ea typeface="Roboto"/>
                <a:cs typeface="Roboto"/>
                <a:sym typeface="Roboto"/>
              </a:rPr>
              <a:t>Validation ou refus des demandes de rendez-vous</a:t>
            </a:r>
          </a:p>
          <a:p>
            <a:pPr marL="518158" lvl="1" indent="-259079" algn="just">
              <a:lnSpc>
                <a:spcPts val="3359"/>
              </a:lnSpc>
              <a:buFont typeface="Arial"/>
              <a:buChar char="•"/>
            </a:pPr>
            <a:r>
              <a:rPr lang="en-US" sz="2399">
                <a:solidFill>
                  <a:srgbClr val="0A2135"/>
                </a:solidFill>
                <a:latin typeface="Roboto"/>
                <a:ea typeface="Roboto"/>
                <a:cs typeface="Roboto"/>
                <a:sym typeface="Roboto"/>
              </a:rPr>
              <a:t>Confirmation/annulation de rendez-vous</a:t>
            </a:r>
          </a:p>
          <a:p>
            <a:pPr marL="518158" lvl="1" indent="-259079" algn="just">
              <a:lnSpc>
                <a:spcPts val="3359"/>
              </a:lnSpc>
              <a:buFont typeface="Arial"/>
              <a:buChar char="•"/>
            </a:pPr>
            <a:r>
              <a:rPr lang="en-US" sz="2399">
                <a:solidFill>
                  <a:srgbClr val="0A2135"/>
                </a:solidFill>
                <a:latin typeface="Roboto"/>
                <a:ea typeface="Roboto"/>
                <a:cs typeface="Roboto"/>
                <a:sym typeface="Roboto"/>
              </a:rPr>
              <a:t>Notifications automatiques vers les clients</a:t>
            </a:r>
          </a:p>
          <a:p>
            <a:pPr algn="just">
              <a:lnSpc>
                <a:spcPts val="3359"/>
              </a:lnSpc>
              <a:spcBef>
                <a:spcPct val="0"/>
              </a:spcBef>
            </a:pPr>
            <a:endParaRPr lang="en-US" sz="2399">
              <a:solidFill>
                <a:srgbClr val="0A2135"/>
              </a:solidFill>
              <a:latin typeface="Roboto"/>
              <a:ea typeface="Roboto"/>
              <a:cs typeface="Roboto"/>
              <a:sym typeface="Roboto"/>
            </a:endParaRPr>
          </a:p>
        </p:txBody>
      </p:sp>
      <p:sp>
        <p:nvSpPr>
          <p:cNvPr id="23" name="TextBox 23"/>
          <p:cNvSpPr txBox="1"/>
          <p:nvPr/>
        </p:nvSpPr>
        <p:spPr>
          <a:xfrm>
            <a:off x="1187182" y="3010145"/>
            <a:ext cx="6370522"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AGENT</a:t>
            </a:r>
          </a:p>
        </p:txBody>
      </p:sp>
      <p:sp>
        <p:nvSpPr>
          <p:cNvPr id="24" name="TextBox 24"/>
          <p:cNvSpPr txBox="1"/>
          <p:nvPr/>
        </p:nvSpPr>
        <p:spPr>
          <a:xfrm>
            <a:off x="9262055" y="4423410"/>
            <a:ext cx="7997245" cy="3768090"/>
          </a:xfrm>
          <a:prstGeom prst="rect">
            <a:avLst/>
          </a:prstGeom>
        </p:spPr>
        <p:txBody>
          <a:bodyPr lIns="0" tIns="0" rIns="0" bIns="0" rtlCol="0" anchor="t">
            <a:spAutoFit/>
          </a:bodyPr>
          <a:lstStyle/>
          <a:p>
            <a:pPr algn="just">
              <a:lnSpc>
                <a:spcPts val="3359"/>
              </a:lnSpc>
            </a:pPr>
            <a:endParaRPr/>
          </a:p>
          <a:p>
            <a:pPr algn="just">
              <a:lnSpc>
                <a:spcPts val="3359"/>
              </a:lnSpc>
            </a:pPr>
            <a:endParaRPr/>
          </a:p>
          <a:p>
            <a:pPr algn="just">
              <a:lnSpc>
                <a:spcPts val="3359"/>
              </a:lnSpc>
            </a:pPr>
            <a:r>
              <a:rPr lang="en-US" sz="2399" b="1">
                <a:solidFill>
                  <a:srgbClr val="0A2135"/>
                </a:solidFill>
                <a:latin typeface="Roboto Bold"/>
                <a:ea typeface="Roboto Bold"/>
                <a:cs typeface="Roboto Bold"/>
                <a:sym typeface="Roboto Bold"/>
              </a:rPr>
              <a:t>  Rapports Personnels</a:t>
            </a:r>
          </a:p>
          <a:p>
            <a:pPr marL="518158" lvl="1" indent="-259079" algn="just">
              <a:lnSpc>
                <a:spcPts val="3359"/>
              </a:lnSpc>
              <a:buFont typeface="Arial"/>
              <a:buChar char="•"/>
            </a:pPr>
            <a:r>
              <a:rPr lang="en-US" sz="2399">
                <a:solidFill>
                  <a:srgbClr val="0A2135"/>
                </a:solidFill>
                <a:latin typeface="Roboto"/>
                <a:ea typeface="Roboto"/>
                <a:cs typeface="Roboto"/>
                <a:sym typeface="Roboto"/>
              </a:rPr>
              <a:t>Visualisation de ses propres statistiques</a:t>
            </a:r>
          </a:p>
          <a:p>
            <a:pPr marL="518158" lvl="1" indent="-259079" algn="just">
              <a:lnSpc>
                <a:spcPts val="3359"/>
              </a:lnSpc>
              <a:buFont typeface="Arial"/>
              <a:buChar char="•"/>
            </a:pPr>
            <a:r>
              <a:rPr lang="en-US" sz="2399">
                <a:solidFill>
                  <a:srgbClr val="0A2135"/>
                </a:solidFill>
                <a:latin typeface="Roboto"/>
                <a:ea typeface="Roboto"/>
                <a:cs typeface="Roboto"/>
                <a:sym typeface="Roboto"/>
              </a:rPr>
              <a:t>Génération de rapports des dossiers traités</a:t>
            </a:r>
          </a:p>
          <a:p>
            <a:pPr marL="518158" lvl="1" indent="-259079" algn="just">
              <a:lnSpc>
                <a:spcPts val="3359"/>
              </a:lnSpc>
              <a:buFont typeface="Arial"/>
              <a:buChar char="•"/>
            </a:pPr>
            <a:r>
              <a:rPr lang="en-US" sz="2399">
                <a:solidFill>
                  <a:srgbClr val="0A2135"/>
                </a:solidFill>
                <a:latin typeface="Roboto"/>
                <a:ea typeface="Roboto"/>
                <a:cs typeface="Roboto"/>
                <a:sym typeface="Roboto"/>
              </a:rPr>
              <a:t>Indicateurs de performance</a:t>
            </a:r>
          </a:p>
          <a:p>
            <a:pPr marL="518158" lvl="1" indent="-259079" algn="just">
              <a:lnSpc>
                <a:spcPts val="3359"/>
              </a:lnSpc>
              <a:buFont typeface="Arial"/>
              <a:buChar char="•"/>
            </a:pPr>
            <a:r>
              <a:rPr lang="en-US" sz="2399">
                <a:solidFill>
                  <a:srgbClr val="0A2135"/>
                </a:solidFill>
                <a:latin typeface="Roboto"/>
                <a:ea typeface="Roboto"/>
                <a:cs typeface="Roboto"/>
                <a:sym typeface="Roboto"/>
              </a:rPr>
              <a:t>Exportation des rapports en PDF ou Excel</a:t>
            </a:r>
          </a:p>
          <a:p>
            <a:pPr algn="just">
              <a:lnSpc>
                <a:spcPts val="3359"/>
              </a:lnSpc>
            </a:pPr>
            <a:endParaRPr lang="en-US" sz="2399">
              <a:solidFill>
                <a:srgbClr val="0A2135"/>
              </a:solidFill>
              <a:latin typeface="Roboto"/>
              <a:ea typeface="Roboto"/>
              <a:cs typeface="Roboto"/>
              <a:sym typeface="Roboto"/>
            </a:endParaRPr>
          </a:p>
          <a:p>
            <a:pPr algn="just">
              <a:lnSpc>
                <a:spcPts val="3359"/>
              </a:lnSpc>
              <a:spcBef>
                <a:spcPct val="0"/>
              </a:spcBef>
            </a:pPr>
            <a:endParaRPr lang="en-US" sz="2399">
              <a:solidFill>
                <a:srgbClr val="0A2135"/>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3493" y="-1547689"/>
            <a:ext cx="17752563" cy="2057400"/>
            <a:chOff x="0" y="0"/>
            <a:chExt cx="5260019" cy="609600"/>
          </a:xfrm>
        </p:grpSpPr>
        <p:sp>
          <p:nvSpPr>
            <p:cNvPr id="3" name="Freeform 3"/>
            <p:cNvSpPr/>
            <p:nvPr/>
          </p:nvSpPr>
          <p:spPr>
            <a:xfrm>
              <a:off x="9642" y="0"/>
              <a:ext cx="5240735" cy="609600"/>
            </a:xfrm>
            <a:custGeom>
              <a:avLst/>
              <a:gdLst/>
              <a:ahLst/>
              <a:cxnLst/>
              <a:rect l="l" t="t" r="r" b="b"/>
              <a:pathLst>
                <a:path w="5240735" h="609600">
                  <a:moveTo>
                    <a:pt x="233243" y="0"/>
                  </a:moveTo>
                  <a:lnTo>
                    <a:pt x="5210692" y="0"/>
                  </a:lnTo>
                  <a:cubicBezTo>
                    <a:pt x="5219886" y="0"/>
                    <a:pt x="5228520" y="4420"/>
                    <a:pt x="5233896" y="11879"/>
                  </a:cubicBezTo>
                  <a:cubicBezTo>
                    <a:pt x="5239272" y="19338"/>
                    <a:pt x="5240735" y="28926"/>
                    <a:pt x="5237827" y="37649"/>
                  </a:cubicBezTo>
                  <a:lnTo>
                    <a:pt x="5059726" y="571951"/>
                  </a:lnTo>
                  <a:cubicBezTo>
                    <a:pt x="5052232" y="594435"/>
                    <a:pt x="5031191" y="609600"/>
                    <a:pt x="5007492" y="609600"/>
                  </a:cubicBezTo>
                  <a:lnTo>
                    <a:pt x="30043" y="609600"/>
                  </a:lnTo>
                  <a:cubicBezTo>
                    <a:pt x="20849" y="609600"/>
                    <a:pt x="12215" y="605180"/>
                    <a:pt x="6839" y="597721"/>
                  </a:cubicBezTo>
                  <a:cubicBezTo>
                    <a:pt x="1463" y="590262"/>
                    <a:pt x="0" y="580674"/>
                    <a:pt x="2908" y="571951"/>
                  </a:cubicBezTo>
                  <a:lnTo>
                    <a:pt x="181008" y="37649"/>
                  </a:lnTo>
                  <a:cubicBezTo>
                    <a:pt x="188503" y="15165"/>
                    <a:pt x="209544" y="0"/>
                    <a:pt x="233243" y="0"/>
                  </a:cubicBezTo>
                  <a:close/>
                </a:path>
              </a:pathLst>
            </a:custGeom>
            <a:solidFill>
              <a:srgbClr val="57BCC6"/>
            </a:solidFill>
            <a:ln cap="rnd">
              <a:noFill/>
              <a:prstDash val="solid"/>
              <a:round/>
            </a:ln>
          </p:spPr>
          <p:txBody>
            <a:bodyPr/>
            <a:lstStyle/>
            <a:p>
              <a:endParaRPr lang="en-US"/>
            </a:p>
          </p:txBody>
        </p:sp>
        <p:sp>
          <p:nvSpPr>
            <p:cNvPr id="4" name="TextBox 4"/>
            <p:cNvSpPr txBox="1"/>
            <p:nvPr/>
          </p:nvSpPr>
          <p:spPr>
            <a:xfrm>
              <a:off x="101600" y="-38100"/>
              <a:ext cx="5056819" cy="647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800361" y="-1079935"/>
            <a:ext cx="13628400" cy="2057400"/>
            <a:chOff x="0" y="0"/>
            <a:chExt cx="4038044" cy="609600"/>
          </a:xfrm>
        </p:grpSpPr>
        <p:sp>
          <p:nvSpPr>
            <p:cNvPr id="6" name="Freeform 6"/>
            <p:cNvSpPr/>
            <p:nvPr/>
          </p:nvSpPr>
          <p:spPr>
            <a:xfrm>
              <a:off x="12560" y="0"/>
              <a:ext cx="4012925" cy="609600"/>
            </a:xfrm>
            <a:custGeom>
              <a:avLst/>
              <a:gdLst/>
              <a:ahLst/>
              <a:cxnLst/>
              <a:rect l="l" t="t" r="r" b="b"/>
              <a:pathLst>
                <a:path w="4012925" h="609600">
                  <a:moveTo>
                    <a:pt x="242335" y="0"/>
                  </a:moveTo>
                  <a:lnTo>
                    <a:pt x="3973790" y="0"/>
                  </a:lnTo>
                  <a:cubicBezTo>
                    <a:pt x="3985766" y="0"/>
                    <a:pt x="3997013" y="5757"/>
                    <a:pt x="4004016" y="15473"/>
                  </a:cubicBezTo>
                  <a:cubicBezTo>
                    <a:pt x="4011019" y="25189"/>
                    <a:pt x="4012925" y="37680"/>
                    <a:pt x="4009137" y="49042"/>
                  </a:cubicBezTo>
                  <a:lnTo>
                    <a:pt x="3838632" y="560558"/>
                  </a:lnTo>
                  <a:cubicBezTo>
                    <a:pt x="3828869" y="589845"/>
                    <a:pt x="3801461" y="609600"/>
                    <a:pt x="3770590" y="609600"/>
                  </a:cubicBezTo>
                  <a:lnTo>
                    <a:pt x="39135" y="609600"/>
                  </a:lnTo>
                  <a:cubicBezTo>
                    <a:pt x="27158" y="609600"/>
                    <a:pt x="15911" y="603843"/>
                    <a:pt x="8908" y="594127"/>
                  </a:cubicBezTo>
                  <a:cubicBezTo>
                    <a:pt x="1905" y="584411"/>
                    <a:pt x="0" y="571920"/>
                    <a:pt x="3787" y="560558"/>
                  </a:cubicBezTo>
                  <a:lnTo>
                    <a:pt x="174293" y="49042"/>
                  </a:lnTo>
                  <a:cubicBezTo>
                    <a:pt x="184055" y="19755"/>
                    <a:pt x="211463" y="0"/>
                    <a:pt x="242335" y="0"/>
                  </a:cubicBezTo>
                  <a:close/>
                </a:path>
              </a:pathLst>
            </a:custGeom>
            <a:solidFill>
              <a:srgbClr val="186F7B"/>
            </a:solidFill>
            <a:ln cap="rnd">
              <a:noFill/>
              <a:prstDash val="solid"/>
              <a:round/>
            </a:ln>
          </p:spPr>
          <p:txBody>
            <a:bodyPr/>
            <a:lstStyle/>
            <a:p>
              <a:endParaRPr lang="en-US"/>
            </a:p>
          </p:txBody>
        </p:sp>
        <p:sp>
          <p:nvSpPr>
            <p:cNvPr id="7" name="TextBox 7"/>
            <p:cNvSpPr txBox="1"/>
            <p:nvPr/>
          </p:nvSpPr>
          <p:spPr>
            <a:xfrm>
              <a:off x="101600" y="-38100"/>
              <a:ext cx="3834844" cy="6477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10800000">
            <a:off x="11807691" y="939835"/>
            <a:ext cx="996021" cy="996021"/>
          </a:xfrm>
          <a:custGeom>
            <a:avLst/>
            <a:gdLst/>
            <a:ahLst/>
            <a:cxnLst/>
            <a:rect l="l" t="t" r="r" b="b"/>
            <a:pathLst>
              <a:path w="996021" h="996021">
                <a:moveTo>
                  <a:pt x="0" y="0"/>
                </a:moveTo>
                <a:lnTo>
                  <a:pt x="996020" y="0"/>
                </a:lnTo>
                <a:lnTo>
                  <a:pt x="996020" y="996021"/>
                </a:lnTo>
                <a:lnTo>
                  <a:pt x="0" y="99602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20" name="TextBox 20"/>
          <p:cNvSpPr txBox="1"/>
          <p:nvPr/>
        </p:nvSpPr>
        <p:spPr>
          <a:xfrm>
            <a:off x="735875" y="1595261"/>
            <a:ext cx="10395541" cy="1092528"/>
          </a:xfrm>
          <a:prstGeom prst="rect">
            <a:avLst/>
          </a:prstGeom>
        </p:spPr>
        <p:txBody>
          <a:bodyPr lIns="0" tIns="0" rIns="0" bIns="0" rtlCol="0" anchor="t">
            <a:spAutoFit/>
          </a:bodyPr>
          <a:lstStyle/>
          <a:p>
            <a:pPr algn="l">
              <a:lnSpc>
                <a:spcPts val="8615"/>
              </a:lnSpc>
            </a:pPr>
            <a:r>
              <a:rPr lang="en-US" sz="7179" b="1">
                <a:solidFill>
                  <a:srgbClr val="115A6D"/>
                </a:solidFill>
                <a:latin typeface="Antonio Bold"/>
                <a:ea typeface="Antonio Bold"/>
                <a:cs typeface="Antonio Bold"/>
                <a:sym typeface="Antonio Bold"/>
              </a:rPr>
              <a:t>FONCTIONNALITÉS PAR ACTEUR </a:t>
            </a:r>
          </a:p>
        </p:txBody>
      </p:sp>
      <p:sp>
        <p:nvSpPr>
          <p:cNvPr id="21" name="Freeform 21"/>
          <p:cNvSpPr/>
          <p:nvPr/>
        </p:nvSpPr>
        <p:spPr>
          <a:xfrm>
            <a:off x="547160" y="3065977"/>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22" name="TextBox 22"/>
          <p:cNvSpPr txBox="1"/>
          <p:nvPr/>
        </p:nvSpPr>
        <p:spPr>
          <a:xfrm>
            <a:off x="547160" y="4423410"/>
            <a:ext cx="7997245" cy="5863590"/>
          </a:xfrm>
          <a:prstGeom prst="rect">
            <a:avLst/>
          </a:prstGeom>
        </p:spPr>
        <p:txBody>
          <a:bodyPr lIns="0" tIns="0" rIns="0" bIns="0" rtlCol="0" anchor="t">
            <a:spAutoFit/>
          </a:bodyPr>
          <a:lstStyle/>
          <a:p>
            <a:pPr algn="just">
              <a:lnSpc>
                <a:spcPts val="3359"/>
              </a:lnSpc>
            </a:pPr>
            <a:r>
              <a:rPr lang="en-US" sz="2399" b="1">
                <a:solidFill>
                  <a:srgbClr val="0A2135"/>
                </a:solidFill>
                <a:latin typeface="Roboto Bold"/>
                <a:ea typeface="Roboto Bold"/>
                <a:cs typeface="Roboto Bold"/>
                <a:sym typeface="Roboto Bold"/>
              </a:rPr>
              <a:t>Consultation des Dossiers</a:t>
            </a:r>
          </a:p>
          <a:p>
            <a:pPr marL="518158" lvl="1" indent="-259079" algn="just">
              <a:lnSpc>
                <a:spcPts val="3359"/>
              </a:lnSpc>
              <a:buFont typeface="Arial"/>
              <a:buChar char="•"/>
            </a:pPr>
            <a:r>
              <a:rPr lang="en-US" sz="2399">
                <a:solidFill>
                  <a:srgbClr val="0A2135"/>
                </a:solidFill>
                <a:latin typeface="Roboto"/>
                <a:ea typeface="Roboto"/>
                <a:cs typeface="Roboto"/>
                <a:sym typeface="Roboto"/>
              </a:rPr>
              <a:t>Visualisation en temps réel de l’état d’avancement</a:t>
            </a:r>
          </a:p>
          <a:p>
            <a:pPr marL="518158" lvl="1" indent="-259079" algn="just">
              <a:lnSpc>
                <a:spcPts val="3359"/>
              </a:lnSpc>
              <a:buFont typeface="Arial"/>
              <a:buChar char="•"/>
            </a:pPr>
            <a:r>
              <a:rPr lang="en-US" sz="2399">
                <a:solidFill>
                  <a:srgbClr val="0A2135"/>
                </a:solidFill>
                <a:latin typeface="Roboto"/>
                <a:ea typeface="Roboto"/>
                <a:cs typeface="Roboto"/>
                <a:sym typeface="Roboto"/>
              </a:rPr>
              <a:t>Accès à l’historique de ses demandes</a:t>
            </a:r>
          </a:p>
          <a:p>
            <a:pPr marL="518158" lvl="1" indent="-259079" algn="just">
              <a:lnSpc>
                <a:spcPts val="3359"/>
              </a:lnSpc>
              <a:buFont typeface="Arial"/>
              <a:buChar char="•"/>
            </a:pPr>
            <a:r>
              <a:rPr lang="en-US" sz="2399">
                <a:solidFill>
                  <a:srgbClr val="0A2135"/>
                </a:solidFill>
                <a:latin typeface="Roboto"/>
                <a:ea typeface="Roboto"/>
                <a:cs typeface="Roboto"/>
                <a:sym typeface="Roboto"/>
              </a:rPr>
              <a:t>Téléchargement des documents finalisés</a:t>
            </a:r>
          </a:p>
          <a:p>
            <a:pPr marL="518158" lvl="1" indent="-259079" algn="just">
              <a:lnSpc>
                <a:spcPts val="3359"/>
              </a:lnSpc>
              <a:buFont typeface="Arial"/>
              <a:buChar char="•"/>
            </a:pPr>
            <a:r>
              <a:rPr lang="en-US" sz="2399">
                <a:solidFill>
                  <a:srgbClr val="0A2135"/>
                </a:solidFill>
                <a:latin typeface="Roboto"/>
                <a:ea typeface="Roboto"/>
                <a:cs typeface="Roboto"/>
                <a:sym typeface="Roboto"/>
              </a:rPr>
              <a:t>Suivi des étapes de traitement</a:t>
            </a:r>
          </a:p>
          <a:p>
            <a:pPr algn="just">
              <a:lnSpc>
                <a:spcPts val="3359"/>
              </a:lnSpc>
            </a:pPr>
            <a:endParaRPr lang="en-US" sz="2399">
              <a:solidFill>
                <a:srgbClr val="0A2135"/>
              </a:solidFill>
              <a:latin typeface="Roboto"/>
              <a:ea typeface="Roboto"/>
              <a:cs typeface="Roboto"/>
              <a:sym typeface="Roboto"/>
            </a:endParaRPr>
          </a:p>
          <a:p>
            <a:pPr algn="just">
              <a:lnSpc>
                <a:spcPts val="3359"/>
              </a:lnSpc>
            </a:pPr>
            <a:r>
              <a:rPr lang="en-US" sz="2399" b="1">
                <a:solidFill>
                  <a:srgbClr val="0A2135"/>
                </a:solidFill>
                <a:latin typeface="Roboto Bold"/>
                <a:ea typeface="Roboto Bold"/>
                <a:cs typeface="Roboto Bold"/>
                <a:sym typeface="Roboto Bold"/>
              </a:rPr>
              <a:t> Prise de Rendez-vous</a:t>
            </a:r>
          </a:p>
          <a:p>
            <a:pPr marL="518158" lvl="1" indent="-259079" algn="just">
              <a:lnSpc>
                <a:spcPts val="3359"/>
              </a:lnSpc>
              <a:buFont typeface="Arial"/>
              <a:buChar char="•"/>
            </a:pPr>
            <a:r>
              <a:rPr lang="en-US" sz="2399">
                <a:solidFill>
                  <a:srgbClr val="0A2135"/>
                </a:solidFill>
                <a:latin typeface="Roboto"/>
                <a:ea typeface="Roboto"/>
                <a:cs typeface="Roboto"/>
                <a:sym typeface="Roboto"/>
              </a:rPr>
              <a:t>Réservation de rendez-vous en ligne</a:t>
            </a:r>
          </a:p>
          <a:p>
            <a:pPr marL="518158" lvl="1" indent="-259079" algn="just">
              <a:lnSpc>
                <a:spcPts val="3359"/>
              </a:lnSpc>
              <a:buFont typeface="Arial"/>
              <a:buChar char="•"/>
            </a:pPr>
            <a:r>
              <a:rPr lang="en-US" sz="2399">
                <a:solidFill>
                  <a:srgbClr val="0A2135"/>
                </a:solidFill>
                <a:latin typeface="Roboto"/>
                <a:ea typeface="Roboto"/>
                <a:cs typeface="Roboto"/>
                <a:sym typeface="Roboto"/>
              </a:rPr>
              <a:t>Visualisation des créneaux disponibles</a:t>
            </a:r>
          </a:p>
          <a:p>
            <a:pPr marL="518158" lvl="1" indent="-259079" algn="just">
              <a:lnSpc>
                <a:spcPts val="3359"/>
              </a:lnSpc>
              <a:buFont typeface="Arial"/>
              <a:buChar char="•"/>
            </a:pPr>
            <a:r>
              <a:rPr lang="en-US" sz="2399">
                <a:solidFill>
                  <a:srgbClr val="0A2135"/>
                </a:solidFill>
                <a:latin typeface="Roboto"/>
                <a:ea typeface="Roboto"/>
                <a:cs typeface="Roboto"/>
                <a:sym typeface="Roboto"/>
              </a:rPr>
              <a:t>Confirmations automatiques par email</a:t>
            </a:r>
          </a:p>
          <a:p>
            <a:pPr marL="518158" lvl="1" indent="-259079" algn="just">
              <a:lnSpc>
                <a:spcPts val="3359"/>
              </a:lnSpc>
              <a:buFont typeface="Arial"/>
              <a:buChar char="•"/>
            </a:pPr>
            <a:r>
              <a:rPr lang="en-US" sz="2399">
                <a:solidFill>
                  <a:srgbClr val="0A2135"/>
                </a:solidFill>
                <a:latin typeface="Roboto"/>
                <a:ea typeface="Roboto"/>
                <a:cs typeface="Roboto"/>
                <a:sym typeface="Roboto"/>
              </a:rPr>
              <a:t>Interface calendrier simplifiée</a:t>
            </a:r>
          </a:p>
          <a:p>
            <a:pPr algn="just">
              <a:lnSpc>
                <a:spcPts val="3359"/>
              </a:lnSpc>
            </a:pPr>
            <a:endParaRPr lang="en-US" sz="2399">
              <a:solidFill>
                <a:srgbClr val="0A2135"/>
              </a:solidFill>
              <a:latin typeface="Roboto"/>
              <a:ea typeface="Roboto"/>
              <a:cs typeface="Roboto"/>
              <a:sym typeface="Roboto"/>
            </a:endParaRPr>
          </a:p>
          <a:p>
            <a:pPr algn="just">
              <a:lnSpc>
                <a:spcPts val="3359"/>
              </a:lnSpc>
            </a:pPr>
            <a:endParaRPr lang="en-US" sz="2399">
              <a:solidFill>
                <a:srgbClr val="0A2135"/>
              </a:solidFill>
              <a:latin typeface="Roboto"/>
              <a:ea typeface="Roboto"/>
              <a:cs typeface="Roboto"/>
              <a:sym typeface="Roboto"/>
            </a:endParaRPr>
          </a:p>
          <a:p>
            <a:pPr algn="just">
              <a:lnSpc>
                <a:spcPts val="3359"/>
              </a:lnSpc>
              <a:spcBef>
                <a:spcPct val="0"/>
              </a:spcBef>
            </a:pPr>
            <a:endParaRPr lang="en-US" sz="2399">
              <a:solidFill>
                <a:srgbClr val="0A2135"/>
              </a:solidFill>
              <a:latin typeface="Roboto"/>
              <a:ea typeface="Roboto"/>
              <a:cs typeface="Roboto"/>
              <a:sym typeface="Roboto"/>
            </a:endParaRPr>
          </a:p>
        </p:txBody>
      </p:sp>
      <p:sp>
        <p:nvSpPr>
          <p:cNvPr id="23" name="TextBox 23"/>
          <p:cNvSpPr txBox="1"/>
          <p:nvPr/>
        </p:nvSpPr>
        <p:spPr>
          <a:xfrm>
            <a:off x="1187182" y="3010145"/>
            <a:ext cx="6370522"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CLIENT</a:t>
            </a:r>
          </a:p>
        </p:txBody>
      </p:sp>
      <p:sp>
        <p:nvSpPr>
          <p:cNvPr id="24" name="TextBox 24"/>
          <p:cNvSpPr txBox="1"/>
          <p:nvPr/>
        </p:nvSpPr>
        <p:spPr>
          <a:xfrm>
            <a:off x="9262055" y="4423410"/>
            <a:ext cx="7997245" cy="3768090"/>
          </a:xfrm>
          <a:prstGeom prst="rect">
            <a:avLst/>
          </a:prstGeom>
        </p:spPr>
        <p:txBody>
          <a:bodyPr lIns="0" tIns="0" rIns="0" bIns="0" rtlCol="0" anchor="t">
            <a:spAutoFit/>
          </a:bodyPr>
          <a:lstStyle/>
          <a:p>
            <a:pPr algn="just">
              <a:lnSpc>
                <a:spcPts val="3359"/>
              </a:lnSpc>
            </a:pPr>
            <a:endParaRPr/>
          </a:p>
          <a:p>
            <a:pPr algn="just">
              <a:lnSpc>
                <a:spcPts val="3359"/>
              </a:lnSpc>
            </a:pPr>
            <a:endParaRPr/>
          </a:p>
          <a:p>
            <a:pPr algn="just">
              <a:lnSpc>
                <a:spcPts val="3359"/>
              </a:lnSpc>
            </a:pPr>
            <a:r>
              <a:rPr lang="en-US" sz="2399" b="1">
                <a:solidFill>
                  <a:srgbClr val="0A2135"/>
                </a:solidFill>
                <a:latin typeface="Roboto Bold"/>
                <a:ea typeface="Roboto Bold"/>
                <a:cs typeface="Roboto Bold"/>
                <a:sym typeface="Roboto Bold"/>
              </a:rPr>
              <a:t>  Profil &amp; Notification</a:t>
            </a:r>
          </a:p>
          <a:p>
            <a:pPr marL="518158" lvl="1" indent="-259079" algn="just">
              <a:lnSpc>
                <a:spcPts val="3359"/>
              </a:lnSpc>
              <a:buFont typeface="Arial"/>
              <a:buChar char="•"/>
            </a:pPr>
            <a:r>
              <a:rPr lang="en-US" sz="2399">
                <a:solidFill>
                  <a:srgbClr val="0A2135"/>
                </a:solidFill>
                <a:latin typeface="Roboto"/>
                <a:ea typeface="Roboto"/>
                <a:cs typeface="Roboto"/>
                <a:sym typeface="Roboto"/>
              </a:rPr>
              <a:t>Gestion des informations personnelles</a:t>
            </a:r>
          </a:p>
          <a:p>
            <a:pPr marL="518158" lvl="1" indent="-259079" algn="just">
              <a:lnSpc>
                <a:spcPts val="3359"/>
              </a:lnSpc>
              <a:buFont typeface="Arial"/>
              <a:buChar char="•"/>
            </a:pPr>
            <a:r>
              <a:rPr lang="en-US" sz="2399">
                <a:solidFill>
                  <a:srgbClr val="0A2135"/>
                </a:solidFill>
                <a:latin typeface="Roboto"/>
                <a:ea typeface="Roboto"/>
                <a:cs typeface="Roboto"/>
                <a:sym typeface="Roboto"/>
              </a:rPr>
              <a:t>Historique des interactions</a:t>
            </a:r>
          </a:p>
          <a:p>
            <a:pPr marL="518158" lvl="1" indent="-259079" algn="just">
              <a:lnSpc>
                <a:spcPts val="3359"/>
              </a:lnSpc>
              <a:buFont typeface="Arial"/>
              <a:buChar char="•"/>
            </a:pPr>
            <a:r>
              <a:rPr lang="en-US" sz="2399">
                <a:solidFill>
                  <a:srgbClr val="0A2135"/>
                </a:solidFill>
                <a:latin typeface="Roboto"/>
                <a:ea typeface="Roboto"/>
                <a:cs typeface="Roboto"/>
                <a:sym typeface="Roboto"/>
              </a:rPr>
              <a:t>Préférences de notification</a:t>
            </a:r>
          </a:p>
          <a:p>
            <a:pPr marL="518158" lvl="1" indent="-259079" algn="just">
              <a:lnSpc>
                <a:spcPts val="3359"/>
              </a:lnSpc>
              <a:buFont typeface="Arial"/>
              <a:buChar char="•"/>
            </a:pPr>
            <a:r>
              <a:rPr lang="en-US" sz="2399">
                <a:solidFill>
                  <a:srgbClr val="0A2135"/>
                </a:solidFill>
                <a:latin typeface="Roboto"/>
                <a:ea typeface="Roboto"/>
                <a:cs typeface="Roboto"/>
                <a:sym typeface="Roboto"/>
              </a:rPr>
              <a:t>Réception de notifications importantes</a:t>
            </a:r>
          </a:p>
          <a:p>
            <a:pPr algn="just">
              <a:lnSpc>
                <a:spcPts val="3359"/>
              </a:lnSpc>
            </a:pPr>
            <a:endParaRPr lang="en-US" sz="2399">
              <a:solidFill>
                <a:srgbClr val="0A2135"/>
              </a:solidFill>
              <a:latin typeface="Roboto"/>
              <a:ea typeface="Roboto"/>
              <a:cs typeface="Roboto"/>
              <a:sym typeface="Roboto"/>
            </a:endParaRPr>
          </a:p>
          <a:p>
            <a:pPr algn="just">
              <a:lnSpc>
                <a:spcPts val="3359"/>
              </a:lnSpc>
              <a:spcBef>
                <a:spcPct val="0"/>
              </a:spcBef>
            </a:pPr>
            <a:endParaRPr lang="en-US" sz="2399">
              <a:solidFill>
                <a:srgbClr val="0A2135"/>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3493" y="-1547689"/>
            <a:ext cx="17752563" cy="2057400"/>
            <a:chOff x="0" y="0"/>
            <a:chExt cx="5260019" cy="609600"/>
          </a:xfrm>
        </p:grpSpPr>
        <p:sp>
          <p:nvSpPr>
            <p:cNvPr id="3" name="Freeform 3"/>
            <p:cNvSpPr/>
            <p:nvPr/>
          </p:nvSpPr>
          <p:spPr>
            <a:xfrm>
              <a:off x="9642" y="0"/>
              <a:ext cx="5240735" cy="609600"/>
            </a:xfrm>
            <a:custGeom>
              <a:avLst/>
              <a:gdLst/>
              <a:ahLst/>
              <a:cxnLst/>
              <a:rect l="l" t="t" r="r" b="b"/>
              <a:pathLst>
                <a:path w="5240735" h="609600">
                  <a:moveTo>
                    <a:pt x="233243" y="0"/>
                  </a:moveTo>
                  <a:lnTo>
                    <a:pt x="5210692" y="0"/>
                  </a:lnTo>
                  <a:cubicBezTo>
                    <a:pt x="5219886" y="0"/>
                    <a:pt x="5228520" y="4420"/>
                    <a:pt x="5233896" y="11879"/>
                  </a:cubicBezTo>
                  <a:cubicBezTo>
                    <a:pt x="5239272" y="19338"/>
                    <a:pt x="5240735" y="28926"/>
                    <a:pt x="5237827" y="37649"/>
                  </a:cubicBezTo>
                  <a:lnTo>
                    <a:pt x="5059726" y="571951"/>
                  </a:lnTo>
                  <a:cubicBezTo>
                    <a:pt x="5052232" y="594435"/>
                    <a:pt x="5031191" y="609600"/>
                    <a:pt x="5007492" y="609600"/>
                  </a:cubicBezTo>
                  <a:lnTo>
                    <a:pt x="30043" y="609600"/>
                  </a:lnTo>
                  <a:cubicBezTo>
                    <a:pt x="20849" y="609600"/>
                    <a:pt x="12215" y="605180"/>
                    <a:pt x="6839" y="597721"/>
                  </a:cubicBezTo>
                  <a:cubicBezTo>
                    <a:pt x="1463" y="590262"/>
                    <a:pt x="0" y="580674"/>
                    <a:pt x="2908" y="571951"/>
                  </a:cubicBezTo>
                  <a:lnTo>
                    <a:pt x="181008" y="37649"/>
                  </a:lnTo>
                  <a:cubicBezTo>
                    <a:pt x="188503" y="15165"/>
                    <a:pt x="209544" y="0"/>
                    <a:pt x="233243" y="0"/>
                  </a:cubicBezTo>
                  <a:close/>
                </a:path>
              </a:pathLst>
            </a:custGeom>
            <a:solidFill>
              <a:srgbClr val="57BCC6"/>
            </a:solidFill>
            <a:ln cap="rnd">
              <a:noFill/>
              <a:prstDash val="solid"/>
              <a:round/>
            </a:ln>
          </p:spPr>
          <p:txBody>
            <a:bodyPr/>
            <a:lstStyle/>
            <a:p>
              <a:endParaRPr lang="en-US"/>
            </a:p>
          </p:txBody>
        </p:sp>
        <p:sp>
          <p:nvSpPr>
            <p:cNvPr id="4" name="TextBox 4"/>
            <p:cNvSpPr txBox="1"/>
            <p:nvPr/>
          </p:nvSpPr>
          <p:spPr>
            <a:xfrm>
              <a:off x="101600" y="-38100"/>
              <a:ext cx="5056819" cy="647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800361" y="-1079935"/>
            <a:ext cx="13628400" cy="2057400"/>
            <a:chOff x="0" y="0"/>
            <a:chExt cx="4038044" cy="609600"/>
          </a:xfrm>
        </p:grpSpPr>
        <p:sp>
          <p:nvSpPr>
            <p:cNvPr id="6" name="Freeform 6"/>
            <p:cNvSpPr/>
            <p:nvPr/>
          </p:nvSpPr>
          <p:spPr>
            <a:xfrm>
              <a:off x="12560" y="0"/>
              <a:ext cx="4012925" cy="609600"/>
            </a:xfrm>
            <a:custGeom>
              <a:avLst/>
              <a:gdLst/>
              <a:ahLst/>
              <a:cxnLst/>
              <a:rect l="l" t="t" r="r" b="b"/>
              <a:pathLst>
                <a:path w="4012925" h="609600">
                  <a:moveTo>
                    <a:pt x="242335" y="0"/>
                  </a:moveTo>
                  <a:lnTo>
                    <a:pt x="3973790" y="0"/>
                  </a:lnTo>
                  <a:cubicBezTo>
                    <a:pt x="3985766" y="0"/>
                    <a:pt x="3997013" y="5757"/>
                    <a:pt x="4004016" y="15473"/>
                  </a:cubicBezTo>
                  <a:cubicBezTo>
                    <a:pt x="4011019" y="25189"/>
                    <a:pt x="4012925" y="37680"/>
                    <a:pt x="4009137" y="49042"/>
                  </a:cubicBezTo>
                  <a:lnTo>
                    <a:pt x="3838632" y="560558"/>
                  </a:lnTo>
                  <a:cubicBezTo>
                    <a:pt x="3828869" y="589845"/>
                    <a:pt x="3801461" y="609600"/>
                    <a:pt x="3770590" y="609600"/>
                  </a:cubicBezTo>
                  <a:lnTo>
                    <a:pt x="39135" y="609600"/>
                  </a:lnTo>
                  <a:cubicBezTo>
                    <a:pt x="27158" y="609600"/>
                    <a:pt x="15911" y="603843"/>
                    <a:pt x="8908" y="594127"/>
                  </a:cubicBezTo>
                  <a:cubicBezTo>
                    <a:pt x="1905" y="584411"/>
                    <a:pt x="0" y="571920"/>
                    <a:pt x="3787" y="560558"/>
                  </a:cubicBezTo>
                  <a:lnTo>
                    <a:pt x="174293" y="49042"/>
                  </a:lnTo>
                  <a:cubicBezTo>
                    <a:pt x="184055" y="19755"/>
                    <a:pt x="211463" y="0"/>
                    <a:pt x="242335" y="0"/>
                  </a:cubicBezTo>
                  <a:close/>
                </a:path>
              </a:pathLst>
            </a:custGeom>
            <a:solidFill>
              <a:srgbClr val="186F7B"/>
            </a:solidFill>
            <a:ln cap="rnd">
              <a:noFill/>
              <a:prstDash val="solid"/>
              <a:round/>
            </a:ln>
          </p:spPr>
          <p:txBody>
            <a:bodyPr/>
            <a:lstStyle/>
            <a:p>
              <a:endParaRPr lang="en-US"/>
            </a:p>
          </p:txBody>
        </p:sp>
        <p:sp>
          <p:nvSpPr>
            <p:cNvPr id="7" name="TextBox 7"/>
            <p:cNvSpPr txBox="1"/>
            <p:nvPr/>
          </p:nvSpPr>
          <p:spPr>
            <a:xfrm>
              <a:off x="101600" y="-38100"/>
              <a:ext cx="3834844" cy="6477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181767" y="2751125"/>
            <a:ext cx="3086100" cy="2161421"/>
            <a:chOff x="0" y="0"/>
            <a:chExt cx="812800" cy="569263"/>
          </a:xfrm>
        </p:grpSpPr>
        <p:sp>
          <p:nvSpPr>
            <p:cNvPr id="9" name="Freeform 9"/>
            <p:cNvSpPr/>
            <p:nvPr/>
          </p:nvSpPr>
          <p:spPr>
            <a:xfrm>
              <a:off x="0" y="0"/>
              <a:ext cx="812800" cy="569263"/>
            </a:xfrm>
            <a:custGeom>
              <a:avLst/>
              <a:gdLst/>
              <a:ahLst/>
              <a:cxnLst/>
              <a:rect l="l" t="t" r="r" b="b"/>
              <a:pathLst>
                <a:path w="812800" h="569263">
                  <a:moveTo>
                    <a:pt x="0" y="0"/>
                  </a:moveTo>
                  <a:lnTo>
                    <a:pt x="812800" y="0"/>
                  </a:lnTo>
                  <a:lnTo>
                    <a:pt x="812800" y="569263"/>
                  </a:lnTo>
                  <a:lnTo>
                    <a:pt x="0" y="569263"/>
                  </a:lnTo>
                  <a:close/>
                </a:path>
              </a:pathLst>
            </a:custGeom>
            <a:solidFill>
              <a:srgbClr val="186F7B"/>
            </a:solidFill>
          </p:spPr>
          <p:txBody>
            <a:bodyPr/>
            <a:lstStyle/>
            <a:p>
              <a:endParaRPr lang="en-US"/>
            </a:p>
          </p:txBody>
        </p:sp>
        <p:sp>
          <p:nvSpPr>
            <p:cNvPr id="10" name="TextBox 10"/>
            <p:cNvSpPr txBox="1"/>
            <p:nvPr/>
          </p:nvSpPr>
          <p:spPr>
            <a:xfrm>
              <a:off x="0" y="-38100"/>
              <a:ext cx="812800" cy="60736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217304" y="-19896"/>
            <a:ext cx="3086100" cy="2161421"/>
            <a:chOff x="0" y="0"/>
            <a:chExt cx="812800" cy="569263"/>
          </a:xfrm>
        </p:grpSpPr>
        <p:sp>
          <p:nvSpPr>
            <p:cNvPr id="12" name="Freeform 12"/>
            <p:cNvSpPr/>
            <p:nvPr/>
          </p:nvSpPr>
          <p:spPr>
            <a:xfrm>
              <a:off x="0" y="0"/>
              <a:ext cx="812800" cy="569263"/>
            </a:xfrm>
            <a:custGeom>
              <a:avLst/>
              <a:gdLst/>
              <a:ahLst/>
              <a:cxnLst/>
              <a:rect l="l" t="t" r="r" b="b"/>
              <a:pathLst>
                <a:path w="812800" h="569263">
                  <a:moveTo>
                    <a:pt x="0" y="0"/>
                  </a:moveTo>
                  <a:lnTo>
                    <a:pt x="812800" y="0"/>
                  </a:lnTo>
                  <a:lnTo>
                    <a:pt x="812800" y="569263"/>
                  </a:lnTo>
                  <a:lnTo>
                    <a:pt x="0" y="569263"/>
                  </a:lnTo>
                  <a:close/>
                </a:path>
              </a:pathLst>
            </a:custGeom>
            <a:solidFill>
              <a:srgbClr val="186F7B"/>
            </a:solidFill>
          </p:spPr>
          <p:txBody>
            <a:bodyPr/>
            <a:lstStyle/>
            <a:p>
              <a:endParaRPr lang="en-US"/>
            </a:p>
          </p:txBody>
        </p:sp>
        <p:sp>
          <p:nvSpPr>
            <p:cNvPr id="13" name="TextBox 13"/>
            <p:cNvSpPr txBox="1"/>
            <p:nvPr/>
          </p:nvSpPr>
          <p:spPr>
            <a:xfrm>
              <a:off x="0" y="-38100"/>
              <a:ext cx="812800" cy="60736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207779" y="-1407321"/>
            <a:ext cx="6319866" cy="63198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6F7B"/>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3478019" y="-1157064"/>
            <a:ext cx="5819353" cy="581935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34209" b="-6104"/>
              </a:stretch>
            </a:blipFill>
          </p:spPr>
          <p:txBody>
            <a:bodyPr/>
            <a:lstStyle/>
            <a:p>
              <a:endParaRPr lang="en-US"/>
            </a:p>
          </p:txBody>
        </p:sp>
      </p:grpSp>
      <p:sp>
        <p:nvSpPr>
          <p:cNvPr id="19" name="Freeform 19"/>
          <p:cNvSpPr/>
          <p:nvPr/>
        </p:nvSpPr>
        <p:spPr>
          <a:xfrm rot="-10800000">
            <a:off x="11807691" y="939835"/>
            <a:ext cx="996021" cy="996021"/>
          </a:xfrm>
          <a:custGeom>
            <a:avLst/>
            <a:gdLst/>
            <a:ahLst/>
            <a:cxnLst/>
            <a:rect l="l" t="t" r="r" b="b"/>
            <a:pathLst>
              <a:path w="996021" h="996021">
                <a:moveTo>
                  <a:pt x="0" y="0"/>
                </a:moveTo>
                <a:lnTo>
                  <a:pt x="996020" y="0"/>
                </a:lnTo>
                <a:lnTo>
                  <a:pt x="996020" y="996021"/>
                </a:lnTo>
                <a:lnTo>
                  <a:pt x="0" y="99602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20" name="TextBox 20"/>
          <p:cNvSpPr txBox="1"/>
          <p:nvPr/>
        </p:nvSpPr>
        <p:spPr>
          <a:xfrm>
            <a:off x="735875" y="1595261"/>
            <a:ext cx="10395541" cy="1092528"/>
          </a:xfrm>
          <a:prstGeom prst="rect">
            <a:avLst/>
          </a:prstGeom>
        </p:spPr>
        <p:txBody>
          <a:bodyPr lIns="0" tIns="0" rIns="0" bIns="0" rtlCol="0" anchor="t">
            <a:spAutoFit/>
          </a:bodyPr>
          <a:lstStyle/>
          <a:p>
            <a:pPr algn="l">
              <a:lnSpc>
                <a:spcPts val="8615"/>
              </a:lnSpc>
            </a:pPr>
            <a:r>
              <a:rPr lang="en-US" sz="7179" b="1">
                <a:solidFill>
                  <a:srgbClr val="115A6D"/>
                </a:solidFill>
                <a:latin typeface="Antonio Bold"/>
                <a:ea typeface="Antonio Bold"/>
                <a:cs typeface="Antonio Bold"/>
                <a:sym typeface="Antonio Bold"/>
              </a:rPr>
              <a:t>FONCTIONNALITÉS PAR ACTEUR </a:t>
            </a:r>
          </a:p>
        </p:txBody>
      </p:sp>
      <p:sp>
        <p:nvSpPr>
          <p:cNvPr id="21" name="Freeform 21"/>
          <p:cNvSpPr/>
          <p:nvPr/>
        </p:nvSpPr>
        <p:spPr>
          <a:xfrm>
            <a:off x="547160" y="3065977"/>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2" name="TextBox 22"/>
          <p:cNvSpPr txBox="1"/>
          <p:nvPr/>
        </p:nvSpPr>
        <p:spPr>
          <a:xfrm>
            <a:off x="547160" y="4423410"/>
            <a:ext cx="11758542" cy="3456074"/>
          </a:xfrm>
          <a:prstGeom prst="rect">
            <a:avLst/>
          </a:prstGeom>
        </p:spPr>
        <p:txBody>
          <a:bodyPr lIns="0" tIns="0" rIns="0" bIns="0" rtlCol="0" anchor="t">
            <a:spAutoFit/>
          </a:bodyPr>
          <a:lstStyle/>
          <a:p>
            <a:pPr marL="518158" lvl="1" indent="-259079" algn="just">
              <a:lnSpc>
                <a:spcPts val="3359"/>
              </a:lnSpc>
              <a:buFont typeface="Arial"/>
              <a:buChar char="•"/>
            </a:pPr>
            <a:r>
              <a:rPr lang="en-US" sz="2399" b="1" dirty="0">
                <a:solidFill>
                  <a:srgbClr val="0A2135"/>
                </a:solidFill>
                <a:latin typeface="Roboto Bold"/>
                <a:ea typeface="Roboto Bold"/>
                <a:cs typeface="Roboto Bold"/>
                <a:sym typeface="Roboto Bold"/>
              </a:rPr>
              <a:t>Gestion de la </a:t>
            </a:r>
            <a:r>
              <a:rPr lang="en-US" sz="2399" b="1" dirty="0" err="1">
                <a:solidFill>
                  <a:srgbClr val="0A2135"/>
                </a:solidFill>
                <a:latin typeface="Roboto Bold"/>
                <a:ea typeface="Roboto Bold"/>
                <a:cs typeface="Roboto Bold"/>
                <a:sym typeface="Roboto Bold"/>
              </a:rPr>
              <a:t>chaîne</a:t>
            </a:r>
            <a:r>
              <a:rPr lang="en-US" sz="2399" b="1" dirty="0">
                <a:solidFill>
                  <a:srgbClr val="0A2135"/>
                </a:solidFill>
                <a:latin typeface="Roboto Bold"/>
                <a:ea typeface="Roboto Bold"/>
                <a:cs typeface="Roboto Bold"/>
                <a:sym typeface="Roboto Bold"/>
              </a:rPr>
              <a:t> DevOps (CI/CD, logs, </a:t>
            </a:r>
            <a:r>
              <a:rPr lang="en-US" sz="2399" b="1" dirty="0" err="1">
                <a:solidFill>
                  <a:srgbClr val="0A2135"/>
                </a:solidFill>
                <a:latin typeface="Roboto Bold"/>
                <a:ea typeface="Roboto Bold"/>
                <a:cs typeface="Roboto Bold"/>
                <a:sym typeface="Roboto Bold"/>
              </a:rPr>
              <a:t>déploiements</a:t>
            </a:r>
            <a:r>
              <a:rPr lang="en-US" sz="2399" b="1" dirty="0">
                <a:solidFill>
                  <a:srgbClr val="0A2135"/>
                </a:solidFill>
                <a:latin typeface="Roboto Bold"/>
                <a:ea typeface="Roboto Bold"/>
                <a:cs typeface="Roboto Bold"/>
                <a:sym typeface="Roboto Bold"/>
              </a:rPr>
              <a:t>)</a:t>
            </a:r>
          </a:p>
          <a:p>
            <a:pPr marL="1036317" lvl="2" indent="-345439" algn="just">
              <a:lnSpc>
                <a:spcPts val="3359"/>
              </a:lnSpc>
              <a:buFont typeface="Arial"/>
              <a:buChar char="⚬"/>
            </a:pPr>
            <a:r>
              <a:rPr lang="en-US" sz="2399" dirty="0" err="1">
                <a:solidFill>
                  <a:srgbClr val="0A2135"/>
                </a:solidFill>
                <a:latin typeface="Roboto"/>
                <a:ea typeface="Roboto"/>
                <a:cs typeface="Roboto"/>
                <a:sym typeface="Roboto"/>
              </a:rPr>
              <a:t>Configurer</a:t>
            </a:r>
            <a:r>
              <a:rPr lang="en-US" sz="2399" dirty="0">
                <a:solidFill>
                  <a:srgbClr val="0A2135"/>
                </a:solidFill>
                <a:latin typeface="Roboto"/>
                <a:ea typeface="Roboto"/>
                <a:cs typeface="Roboto"/>
                <a:sym typeface="Roboto"/>
              </a:rPr>
              <a:t> la CI/CD</a:t>
            </a:r>
          </a:p>
          <a:p>
            <a:pPr marL="1036317" lvl="2" indent="-345439" algn="just">
              <a:lnSpc>
                <a:spcPts val="3359"/>
              </a:lnSpc>
              <a:buFont typeface="Arial"/>
              <a:buChar char="⚬"/>
            </a:pPr>
            <a:r>
              <a:rPr lang="en-US" sz="2399" dirty="0" err="1">
                <a:solidFill>
                  <a:srgbClr val="0A2135"/>
                </a:solidFill>
                <a:latin typeface="Roboto"/>
                <a:ea typeface="Roboto"/>
                <a:cs typeface="Roboto"/>
                <a:sym typeface="Roboto"/>
              </a:rPr>
              <a:t>Superviser</a:t>
            </a:r>
            <a:r>
              <a:rPr lang="en-US" sz="2399" dirty="0">
                <a:solidFill>
                  <a:srgbClr val="0A2135"/>
                </a:solidFill>
                <a:latin typeface="Roboto"/>
                <a:ea typeface="Roboto"/>
                <a:cs typeface="Roboto"/>
                <a:sym typeface="Roboto"/>
              </a:rPr>
              <a:t> les </a:t>
            </a:r>
            <a:r>
              <a:rPr lang="en-US" sz="2399" dirty="0" err="1">
                <a:solidFill>
                  <a:srgbClr val="0A2135"/>
                </a:solidFill>
                <a:latin typeface="Roboto"/>
                <a:ea typeface="Roboto"/>
                <a:cs typeface="Roboto"/>
                <a:sym typeface="Roboto"/>
              </a:rPr>
              <a:t>déploiements</a:t>
            </a:r>
            <a:endParaRPr lang="en-US" sz="2399" dirty="0">
              <a:solidFill>
                <a:srgbClr val="0A2135"/>
              </a:solidFill>
              <a:latin typeface="Roboto"/>
              <a:ea typeface="Roboto"/>
              <a:cs typeface="Roboto"/>
              <a:sym typeface="Roboto"/>
            </a:endParaRPr>
          </a:p>
          <a:p>
            <a:pPr marL="1036317" lvl="2" indent="-345439" algn="just">
              <a:lnSpc>
                <a:spcPts val="3359"/>
              </a:lnSpc>
              <a:buFont typeface="Arial"/>
              <a:buChar char="⚬"/>
            </a:pPr>
            <a:r>
              <a:rPr lang="en-US" sz="2399" dirty="0" err="1">
                <a:solidFill>
                  <a:srgbClr val="0A2135"/>
                </a:solidFill>
                <a:latin typeface="Roboto"/>
                <a:ea typeface="Roboto"/>
                <a:cs typeface="Roboto"/>
                <a:sym typeface="Roboto"/>
              </a:rPr>
              <a:t>Gérer</a:t>
            </a:r>
            <a:r>
              <a:rPr lang="en-US" sz="2399" dirty="0">
                <a:solidFill>
                  <a:srgbClr val="0A2135"/>
                </a:solidFill>
                <a:latin typeface="Roboto"/>
                <a:ea typeface="Roboto"/>
                <a:cs typeface="Roboto"/>
                <a:sym typeface="Roboto"/>
              </a:rPr>
              <a:t> les logs et la surveillance</a:t>
            </a:r>
          </a:p>
          <a:p>
            <a:pPr marL="1036317" lvl="2" indent="-345439" algn="just">
              <a:lnSpc>
                <a:spcPts val="3359"/>
              </a:lnSpc>
              <a:buFont typeface="Arial"/>
              <a:buChar char="⚬"/>
            </a:pPr>
            <a:r>
              <a:rPr lang="en-US" sz="2399" dirty="0" err="1">
                <a:solidFill>
                  <a:srgbClr val="0A2135"/>
                </a:solidFill>
                <a:latin typeface="Roboto"/>
                <a:ea typeface="Roboto"/>
                <a:cs typeface="Roboto"/>
                <a:sym typeface="Roboto"/>
              </a:rPr>
              <a:t>Gérer</a:t>
            </a:r>
            <a:r>
              <a:rPr lang="en-US" sz="2399" dirty="0">
                <a:solidFill>
                  <a:srgbClr val="0A2135"/>
                </a:solidFill>
                <a:latin typeface="Roboto"/>
                <a:ea typeface="Roboto"/>
                <a:cs typeface="Roboto"/>
                <a:sym typeface="Roboto"/>
              </a:rPr>
              <a:t> les </a:t>
            </a:r>
            <a:r>
              <a:rPr lang="en-US" sz="2399" dirty="0" err="1">
                <a:solidFill>
                  <a:srgbClr val="0A2135"/>
                </a:solidFill>
                <a:latin typeface="Roboto"/>
                <a:ea typeface="Roboto"/>
                <a:cs typeface="Roboto"/>
                <a:sym typeface="Roboto"/>
              </a:rPr>
              <a:t>conteneurs</a:t>
            </a:r>
            <a:endParaRPr lang="en-US" sz="2399" dirty="0">
              <a:solidFill>
                <a:srgbClr val="0A2135"/>
              </a:solidFill>
              <a:latin typeface="Roboto"/>
              <a:ea typeface="Roboto"/>
              <a:cs typeface="Roboto"/>
              <a:sym typeface="Roboto"/>
            </a:endParaRPr>
          </a:p>
          <a:p>
            <a:pPr marL="1036317" lvl="2" indent="-345439" algn="just">
              <a:lnSpc>
                <a:spcPts val="3359"/>
              </a:lnSpc>
              <a:buFont typeface="Arial"/>
              <a:buChar char="⚬"/>
            </a:pPr>
            <a:r>
              <a:rPr lang="en-US" sz="2399" dirty="0" err="1">
                <a:solidFill>
                  <a:srgbClr val="0A2135"/>
                </a:solidFill>
                <a:latin typeface="Roboto"/>
                <a:ea typeface="Roboto"/>
                <a:cs typeface="Roboto"/>
                <a:sym typeface="Roboto"/>
              </a:rPr>
              <a:t>Analyser</a:t>
            </a:r>
            <a:r>
              <a:rPr lang="en-US" sz="2399" dirty="0">
                <a:solidFill>
                  <a:srgbClr val="0A2135"/>
                </a:solidFill>
                <a:latin typeface="Roboto"/>
                <a:ea typeface="Roboto"/>
                <a:cs typeface="Roboto"/>
                <a:sym typeface="Roboto"/>
              </a:rPr>
              <a:t> la </a:t>
            </a:r>
            <a:r>
              <a:rPr lang="en-US" sz="2399" dirty="0" err="1">
                <a:solidFill>
                  <a:srgbClr val="0A2135"/>
                </a:solidFill>
                <a:latin typeface="Roboto"/>
                <a:ea typeface="Roboto"/>
                <a:cs typeface="Roboto"/>
                <a:sym typeface="Roboto"/>
              </a:rPr>
              <a:t>qualité</a:t>
            </a:r>
            <a:r>
              <a:rPr lang="en-US" sz="2399" dirty="0">
                <a:solidFill>
                  <a:srgbClr val="0A2135"/>
                </a:solidFill>
                <a:latin typeface="Roboto"/>
                <a:ea typeface="Roboto"/>
                <a:cs typeface="Roboto"/>
                <a:sym typeface="Roboto"/>
              </a:rPr>
              <a:t> du code</a:t>
            </a:r>
          </a:p>
          <a:p>
            <a:pPr marL="1036317" lvl="2" indent="-345439" algn="just">
              <a:lnSpc>
                <a:spcPts val="3359"/>
              </a:lnSpc>
              <a:buFont typeface="Arial"/>
              <a:buChar char="⚬"/>
            </a:pPr>
            <a:r>
              <a:rPr lang="en-US" sz="2399" dirty="0" err="1">
                <a:solidFill>
                  <a:srgbClr val="0A2135"/>
                </a:solidFill>
                <a:latin typeface="Roboto"/>
                <a:ea typeface="Roboto"/>
                <a:cs typeface="Roboto"/>
                <a:sym typeface="Roboto"/>
              </a:rPr>
              <a:t>Gérer</a:t>
            </a:r>
            <a:r>
              <a:rPr lang="en-US" sz="2399" dirty="0">
                <a:solidFill>
                  <a:srgbClr val="0A2135"/>
                </a:solidFill>
                <a:latin typeface="Roboto"/>
                <a:ea typeface="Roboto"/>
                <a:cs typeface="Roboto"/>
                <a:sym typeface="Roboto"/>
              </a:rPr>
              <a:t> les artefacts</a:t>
            </a:r>
          </a:p>
          <a:p>
            <a:pPr algn="just">
              <a:lnSpc>
                <a:spcPts val="3359"/>
              </a:lnSpc>
              <a:spcBef>
                <a:spcPct val="0"/>
              </a:spcBef>
            </a:pPr>
            <a:endParaRPr lang="en-US" sz="2399" dirty="0">
              <a:solidFill>
                <a:srgbClr val="0A2135"/>
              </a:solidFill>
              <a:latin typeface="Roboto"/>
              <a:ea typeface="Roboto"/>
              <a:cs typeface="Roboto"/>
              <a:sym typeface="Roboto"/>
            </a:endParaRPr>
          </a:p>
        </p:txBody>
      </p:sp>
      <p:sp>
        <p:nvSpPr>
          <p:cNvPr id="23" name="TextBox 23"/>
          <p:cNvSpPr txBox="1"/>
          <p:nvPr/>
        </p:nvSpPr>
        <p:spPr>
          <a:xfrm>
            <a:off x="1187182" y="3010145"/>
            <a:ext cx="6370522"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Responsable DevOps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921155" y="4824292"/>
            <a:ext cx="10348407" cy="1164196"/>
          </a:xfrm>
          <a:custGeom>
            <a:avLst/>
            <a:gdLst/>
            <a:ahLst/>
            <a:cxnLst/>
            <a:rect l="l" t="t" r="r" b="b"/>
            <a:pathLst>
              <a:path w="10348407" h="1164196">
                <a:moveTo>
                  <a:pt x="0" y="0"/>
                </a:moveTo>
                <a:lnTo>
                  <a:pt x="10348407" y="0"/>
                </a:lnTo>
                <a:lnTo>
                  <a:pt x="10348407" y="1164196"/>
                </a:lnTo>
                <a:lnTo>
                  <a:pt x="0" y="116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4985401" y="4824292"/>
            <a:ext cx="10348407" cy="1164196"/>
          </a:xfrm>
          <a:custGeom>
            <a:avLst/>
            <a:gdLst/>
            <a:ahLst/>
            <a:cxnLst/>
            <a:rect l="l" t="t" r="r" b="b"/>
            <a:pathLst>
              <a:path w="10348407" h="1164196">
                <a:moveTo>
                  <a:pt x="0" y="1164196"/>
                </a:moveTo>
                <a:lnTo>
                  <a:pt x="10348407" y="1164196"/>
                </a:lnTo>
                <a:lnTo>
                  <a:pt x="10348407" y="0"/>
                </a:lnTo>
                <a:lnTo>
                  <a:pt x="0" y="0"/>
                </a:lnTo>
                <a:lnTo>
                  <a:pt x="0" y="116419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6499047" y="766458"/>
            <a:ext cx="918964" cy="918964"/>
          </a:xfrm>
          <a:custGeom>
            <a:avLst/>
            <a:gdLst/>
            <a:ahLst/>
            <a:cxnLst/>
            <a:rect l="l" t="t" r="r" b="b"/>
            <a:pathLst>
              <a:path w="918964" h="918964">
                <a:moveTo>
                  <a:pt x="0" y="0"/>
                </a:moveTo>
                <a:lnTo>
                  <a:pt x="918964" y="0"/>
                </a:lnTo>
                <a:lnTo>
                  <a:pt x="918964" y="918964"/>
                </a:lnTo>
                <a:lnTo>
                  <a:pt x="0" y="9189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rot="-10800000" flipH="1">
            <a:off x="683518" y="766458"/>
            <a:ext cx="918964" cy="918964"/>
          </a:xfrm>
          <a:custGeom>
            <a:avLst/>
            <a:gdLst/>
            <a:ahLst/>
            <a:cxnLst/>
            <a:rect l="l" t="t" r="r" b="b"/>
            <a:pathLst>
              <a:path w="918964" h="918964">
                <a:moveTo>
                  <a:pt x="918964" y="0"/>
                </a:moveTo>
                <a:lnTo>
                  <a:pt x="0" y="0"/>
                </a:lnTo>
                <a:lnTo>
                  <a:pt x="0" y="918964"/>
                </a:lnTo>
                <a:lnTo>
                  <a:pt x="918964" y="918964"/>
                </a:lnTo>
                <a:lnTo>
                  <a:pt x="918964"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3760817" y="232187"/>
            <a:ext cx="10727627" cy="9473933"/>
          </a:xfrm>
          <a:custGeom>
            <a:avLst/>
            <a:gdLst/>
            <a:ahLst/>
            <a:cxnLst/>
            <a:rect l="l" t="t" r="r" b="b"/>
            <a:pathLst>
              <a:path w="10727627" h="9473933">
                <a:moveTo>
                  <a:pt x="0" y="0"/>
                </a:moveTo>
                <a:lnTo>
                  <a:pt x="10727627" y="0"/>
                </a:lnTo>
                <a:lnTo>
                  <a:pt x="10727627" y="9473933"/>
                </a:lnTo>
                <a:lnTo>
                  <a:pt x="0" y="947393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921155" y="4824292"/>
            <a:ext cx="10348407" cy="1164196"/>
          </a:xfrm>
          <a:custGeom>
            <a:avLst/>
            <a:gdLst/>
            <a:ahLst/>
            <a:cxnLst/>
            <a:rect l="l" t="t" r="r" b="b"/>
            <a:pathLst>
              <a:path w="10348407" h="1164196">
                <a:moveTo>
                  <a:pt x="0" y="0"/>
                </a:moveTo>
                <a:lnTo>
                  <a:pt x="10348407" y="0"/>
                </a:lnTo>
                <a:lnTo>
                  <a:pt x="10348407" y="1164196"/>
                </a:lnTo>
                <a:lnTo>
                  <a:pt x="0" y="116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4985401" y="4824292"/>
            <a:ext cx="10348407" cy="1164196"/>
          </a:xfrm>
          <a:custGeom>
            <a:avLst/>
            <a:gdLst/>
            <a:ahLst/>
            <a:cxnLst/>
            <a:rect l="l" t="t" r="r" b="b"/>
            <a:pathLst>
              <a:path w="10348407" h="1164196">
                <a:moveTo>
                  <a:pt x="0" y="1164196"/>
                </a:moveTo>
                <a:lnTo>
                  <a:pt x="10348407" y="1164196"/>
                </a:lnTo>
                <a:lnTo>
                  <a:pt x="10348407" y="0"/>
                </a:lnTo>
                <a:lnTo>
                  <a:pt x="0" y="0"/>
                </a:lnTo>
                <a:lnTo>
                  <a:pt x="0" y="116419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6499047" y="766458"/>
            <a:ext cx="918964" cy="918964"/>
          </a:xfrm>
          <a:custGeom>
            <a:avLst/>
            <a:gdLst/>
            <a:ahLst/>
            <a:cxnLst/>
            <a:rect l="l" t="t" r="r" b="b"/>
            <a:pathLst>
              <a:path w="918964" h="918964">
                <a:moveTo>
                  <a:pt x="0" y="0"/>
                </a:moveTo>
                <a:lnTo>
                  <a:pt x="918964" y="0"/>
                </a:lnTo>
                <a:lnTo>
                  <a:pt x="918964" y="918964"/>
                </a:lnTo>
                <a:lnTo>
                  <a:pt x="0" y="9189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rot="-10800000" flipH="1">
            <a:off x="683518" y="766458"/>
            <a:ext cx="918964" cy="918964"/>
          </a:xfrm>
          <a:custGeom>
            <a:avLst/>
            <a:gdLst/>
            <a:ahLst/>
            <a:cxnLst/>
            <a:rect l="l" t="t" r="r" b="b"/>
            <a:pathLst>
              <a:path w="918964" h="918964">
                <a:moveTo>
                  <a:pt x="918964" y="0"/>
                </a:moveTo>
                <a:lnTo>
                  <a:pt x="0" y="0"/>
                </a:lnTo>
                <a:lnTo>
                  <a:pt x="0" y="918964"/>
                </a:lnTo>
                <a:lnTo>
                  <a:pt x="918964" y="918964"/>
                </a:lnTo>
                <a:lnTo>
                  <a:pt x="918964"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pic>
        <p:nvPicPr>
          <p:cNvPr id="8" name="Image 7" descr="Une image contenant texte, diagramme, capture d’écran, Police&#10;&#10;Le contenu généré par l’IA peut être incorrect.">
            <a:extLst>
              <a:ext uri="{FF2B5EF4-FFF2-40B4-BE49-F238E27FC236}">
                <a16:creationId xmlns:a16="http://schemas.microsoft.com/office/drawing/2014/main" id="{2F6046FB-54D4-E4C0-D889-52D6B9EA0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600" y="560258"/>
            <a:ext cx="11734800" cy="916648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921155" y="4824292"/>
            <a:ext cx="10348407" cy="1164196"/>
          </a:xfrm>
          <a:custGeom>
            <a:avLst/>
            <a:gdLst/>
            <a:ahLst/>
            <a:cxnLst/>
            <a:rect l="l" t="t" r="r" b="b"/>
            <a:pathLst>
              <a:path w="10348407" h="1164196">
                <a:moveTo>
                  <a:pt x="0" y="0"/>
                </a:moveTo>
                <a:lnTo>
                  <a:pt x="10348407" y="0"/>
                </a:lnTo>
                <a:lnTo>
                  <a:pt x="10348407" y="1164196"/>
                </a:lnTo>
                <a:lnTo>
                  <a:pt x="0" y="116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4985401" y="4824292"/>
            <a:ext cx="10348407" cy="1164196"/>
          </a:xfrm>
          <a:custGeom>
            <a:avLst/>
            <a:gdLst/>
            <a:ahLst/>
            <a:cxnLst/>
            <a:rect l="l" t="t" r="r" b="b"/>
            <a:pathLst>
              <a:path w="10348407" h="1164196">
                <a:moveTo>
                  <a:pt x="0" y="1164196"/>
                </a:moveTo>
                <a:lnTo>
                  <a:pt x="10348407" y="1164196"/>
                </a:lnTo>
                <a:lnTo>
                  <a:pt x="10348407" y="0"/>
                </a:lnTo>
                <a:lnTo>
                  <a:pt x="0" y="0"/>
                </a:lnTo>
                <a:lnTo>
                  <a:pt x="0" y="116419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6499047" y="766458"/>
            <a:ext cx="918964" cy="918964"/>
          </a:xfrm>
          <a:custGeom>
            <a:avLst/>
            <a:gdLst/>
            <a:ahLst/>
            <a:cxnLst/>
            <a:rect l="l" t="t" r="r" b="b"/>
            <a:pathLst>
              <a:path w="918964" h="918964">
                <a:moveTo>
                  <a:pt x="0" y="0"/>
                </a:moveTo>
                <a:lnTo>
                  <a:pt x="918964" y="0"/>
                </a:lnTo>
                <a:lnTo>
                  <a:pt x="918964" y="918964"/>
                </a:lnTo>
                <a:lnTo>
                  <a:pt x="0" y="9189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rot="-10800000" flipH="1">
            <a:off x="683518" y="766458"/>
            <a:ext cx="918964" cy="918964"/>
          </a:xfrm>
          <a:custGeom>
            <a:avLst/>
            <a:gdLst/>
            <a:ahLst/>
            <a:cxnLst/>
            <a:rect l="l" t="t" r="r" b="b"/>
            <a:pathLst>
              <a:path w="918964" h="918964">
                <a:moveTo>
                  <a:pt x="918964" y="0"/>
                </a:moveTo>
                <a:lnTo>
                  <a:pt x="0" y="0"/>
                </a:lnTo>
                <a:lnTo>
                  <a:pt x="0" y="918964"/>
                </a:lnTo>
                <a:lnTo>
                  <a:pt x="918964" y="918964"/>
                </a:lnTo>
                <a:lnTo>
                  <a:pt x="918964"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5540330" y="2075876"/>
            <a:ext cx="7207340" cy="6135249"/>
          </a:xfrm>
          <a:custGeom>
            <a:avLst/>
            <a:gdLst/>
            <a:ahLst/>
            <a:cxnLst/>
            <a:rect l="l" t="t" r="r" b="b"/>
            <a:pathLst>
              <a:path w="7207340" h="6135249">
                <a:moveTo>
                  <a:pt x="0" y="0"/>
                </a:moveTo>
                <a:lnTo>
                  <a:pt x="7207340" y="0"/>
                </a:lnTo>
                <a:lnTo>
                  <a:pt x="7207340" y="6135248"/>
                </a:lnTo>
                <a:lnTo>
                  <a:pt x="0" y="6135248"/>
                </a:lnTo>
                <a:lnTo>
                  <a:pt x="0" y="0"/>
                </a:lnTo>
                <a:close/>
              </a:path>
            </a:pathLst>
          </a:custGeom>
          <a:blipFill>
            <a:blip r:embed="rId6"/>
            <a:stretch>
              <a:fillRect/>
            </a:stretch>
          </a:blipFill>
        </p:spPr>
        <p:txBody>
          <a:bodyPr/>
          <a:lstStyle/>
          <a:p>
            <a:endParaRPr lang="en-US"/>
          </a:p>
        </p:txBody>
      </p:sp>
      <p:sp>
        <p:nvSpPr>
          <p:cNvPr id="7" name="Freeform 7"/>
          <p:cNvSpPr/>
          <p:nvPr/>
        </p:nvSpPr>
        <p:spPr>
          <a:xfrm>
            <a:off x="2753061" y="232187"/>
            <a:ext cx="11687601" cy="9365895"/>
          </a:xfrm>
          <a:custGeom>
            <a:avLst/>
            <a:gdLst/>
            <a:ahLst/>
            <a:cxnLst/>
            <a:rect l="l" t="t" r="r" b="b"/>
            <a:pathLst>
              <a:path w="11687601" h="9365895">
                <a:moveTo>
                  <a:pt x="0" y="0"/>
                </a:moveTo>
                <a:lnTo>
                  <a:pt x="11687601" y="0"/>
                </a:lnTo>
                <a:lnTo>
                  <a:pt x="11687601" y="9365895"/>
                </a:lnTo>
                <a:lnTo>
                  <a:pt x="0" y="9365895"/>
                </a:lnTo>
                <a:lnTo>
                  <a:pt x="0" y="0"/>
                </a:lnTo>
                <a:close/>
              </a:path>
            </a:pathLst>
          </a:custGeom>
          <a:blipFill>
            <a:blip r:embed="rId7"/>
            <a:stretch>
              <a:fillRect t="-3113" b="-3113"/>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921155" y="4824292"/>
            <a:ext cx="10348407" cy="1164196"/>
          </a:xfrm>
          <a:custGeom>
            <a:avLst/>
            <a:gdLst/>
            <a:ahLst/>
            <a:cxnLst/>
            <a:rect l="l" t="t" r="r" b="b"/>
            <a:pathLst>
              <a:path w="10348407" h="1164196">
                <a:moveTo>
                  <a:pt x="0" y="0"/>
                </a:moveTo>
                <a:lnTo>
                  <a:pt x="10348407" y="0"/>
                </a:lnTo>
                <a:lnTo>
                  <a:pt x="10348407" y="1164196"/>
                </a:lnTo>
                <a:lnTo>
                  <a:pt x="0" y="116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4985401" y="4824292"/>
            <a:ext cx="10348407" cy="1164196"/>
          </a:xfrm>
          <a:custGeom>
            <a:avLst/>
            <a:gdLst/>
            <a:ahLst/>
            <a:cxnLst/>
            <a:rect l="l" t="t" r="r" b="b"/>
            <a:pathLst>
              <a:path w="10348407" h="1164196">
                <a:moveTo>
                  <a:pt x="0" y="1164196"/>
                </a:moveTo>
                <a:lnTo>
                  <a:pt x="10348407" y="1164196"/>
                </a:lnTo>
                <a:lnTo>
                  <a:pt x="10348407" y="0"/>
                </a:lnTo>
                <a:lnTo>
                  <a:pt x="0" y="0"/>
                </a:lnTo>
                <a:lnTo>
                  <a:pt x="0" y="116419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6499047" y="766458"/>
            <a:ext cx="918964" cy="918964"/>
          </a:xfrm>
          <a:custGeom>
            <a:avLst/>
            <a:gdLst/>
            <a:ahLst/>
            <a:cxnLst/>
            <a:rect l="l" t="t" r="r" b="b"/>
            <a:pathLst>
              <a:path w="918964" h="918964">
                <a:moveTo>
                  <a:pt x="0" y="0"/>
                </a:moveTo>
                <a:lnTo>
                  <a:pt x="918964" y="0"/>
                </a:lnTo>
                <a:lnTo>
                  <a:pt x="918964" y="918964"/>
                </a:lnTo>
                <a:lnTo>
                  <a:pt x="0" y="9189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rot="-10800000" flipH="1">
            <a:off x="683518" y="766458"/>
            <a:ext cx="918964" cy="918964"/>
          </a:xfrm>
          <a:custGeom>
            <a:avLst/>
            <a:gdLst/>
            <a:ahLst/>
            <a:cxnLst/>
            <a:rect l="l" t="t" r="r" b="b"/>
            <a:pathLst>
              <a:path w="918964" h="918964">
                <a:moveTo>
                  <a:pt x="918964" y="0"/>
                </a:moveTo>
                <a:lnTo>
                  <a:pt x="0" y="0"/>
                </a:lnTo>
                <a:lnTo>
                  <a:pt x="0" y="918964"/>
                </a:lnTo>
                <a:lnTo>
                  <a:pt x="918964" y="918964"/>
                </a:lnTo>
                <a:lnTo>
                  <a:pt x="918964"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3617909" y="232187"/>
            <a:ext cx="11313433" cy="10054813"/>
          </a:xfrm>
          <a:custGeom>
            <a:avLst/>
            <a:gdLst/>
            <a:ahLst/>
            <a:cxnLst/>
            <a:rect l="l" t="t" r="r" b="b"/>
            <a:pathLst>
              <a:path w="11313433" h="10054813">
                <a:moveTo>
                  <a:pt x="0" y="0"/>
                </a:moveTo>
                <a:lnTo>
                  <a:pt x="11313433" y="0"/>
                </a:lnTo>
                <a:lnTo>
                  <a:pt x="11313433" y="10054813"/>
                </a:lnTo>
                <a:lnTo>
                  <a:pt x="0" y="1005481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921155" y="4824292"/>
            <a:ext cx="10348407" cy="1164196"/>
          </a:xfrm>
          <a:custGeom>
            <a:avLst/>
            <a:gdLst/>
            <a:ahLst/>
            <a:cxnLst/>
            <a:rect l="l" t="t" r="r" b="b"/>
            <a:pathLst>
              <a:path w="10348407" h="1164196">
                <a:moveTo>
                  <a:pt x="0" y="0"/>
                </a:moveTo>
                <a:lnTo>
                  <a:pt x="10348407" y="0"/>
                </a:lnTo>
                <a:lnTo>
                  <a:pt x="10348407" y="1164196"/>
                </a:lnTo>
                <a:lnTo>
                  <a:pt x="0" y="116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4985401" y="4824292"/>
            <a:ext cx="10348407" cy="1164196"/>
          </a:xfrm>
          <a:custGeom>
            <a:avLst/>
            <a:gdLst/>
            <a:ahLst/>
            <a:cxnLst/>
            <a:rect l="l" t="t" r="r" b="b"/>
            <a:pathLst>
              <a:path w="10348407" h="1164196">
                <a:moveTo>
                  <a:pt x="0" y="1164196"/>
                </a:moveTo>
                <a:lnTo>
                  <a:pt x="10348407" y="1164196"/>
                </a:lnTo>
                <a:lnTo>
                  <a:pt x="10348407" y="0"/>
                </a:lnTo>
                <a:lnTo>
                  <a:pt x="0" y="0"/>
                </a:lnTo>
                <a:lnTo>
                  <a:pt x="0" y="116419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6499047" y="766458"/>
            <a:ext cx="918964" cy="918964"/>
          </a:xfrm>
          <a:custGeom>
            <a:avLst/>
            <a:gdLst/>
            <a:ahLst/>
            <a:cxnLst/>
            <a:rect l="l" t="t" r="r" b="b"/>
            <a:pathLst>
              <a:path w="918964" h="918964">
                <a:moveTo>
                  <a:pt x="0" y="0"/>
                </a:moveTo>
                <a:lnTo>
                  <a:pt x="918964" y="0"/>
                </a:lnTo>
                <a:lnTo>
                  <a:pt x="918964" y="918964"/>
                </a:lnTo>
                <a:lnTo>
                  <a:pt x="0" y="9189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rot="-10800000" flipH="1">
            <a:off x="683518" y="766458"/>
            <a:ext cx="918964" cy="918964"/>
          </a:xfrm>
          <a:custGeom>
            <a:avLst/>
            <a:gdLst/>
            <a:ahLst/>
            <a:cxnLst/>
            <a:rect l="l" t="t" r="r" b="b"/>
            <a:pathLst>
              <a:path w="918964" h="918964">
                <a:moveTo>
                  <a:pt x="918964" y="0"/>
                </a:moveTo>
                <a:lnTo>
                  <a:pt x="0" y="0"/>
                </a:lnTo>
                <a:lnTo>
                  <a:pt x="0" y="918964"/>
                </a:lnTo>
                <a:lnTo>
                  <a:pt x="918964" y="918964"/>
                </a:lnTo>
                <a:lnTo>
                  <a:pt x="918964"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a:off x="2524351" y="584217"/>
            <a:ext cx="13319426" cy="9173755"/>
          </a:xfrm>
          <a:custGeom>
            <a:avLst/>
            <a:gdLst/>
            <a:ahLst/>
            <a:cxnLst/>
            <a:rect l="l" t="t" r="r" b="b"/>
            <a:pathLst>
              <a:path w="13319426" h="9173755">
                <a:moveTo>
                  <a:pt x="0" y="0"/>
                </a:moveTo>
                <a:lnTo>
                  <a:pt x="13319426" y="0"/>
                </a:lnTo>
                <a:lnTo>
                  <a:pt x="13319426" y="9173754"/>
                </a:lnTo>
                <a:lnTo>
                  <a:pt x="0" y="9173754"/>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64921"/>
            <a:ext cx="18288000" cy="2331720"/>
          </a:xfrm>
          <a:custGeom>
            <a:avLst/>
            <a:gdLst/>
            <a:ahLst/>
            <a:cxnLst/>
            <a:rect l="l" t="t" r="r" b="b"/>
            <a:pathLst>
              <a:path w="18288000" h="2331720">
                <a:moveTo>
                  <a:pt x="0" y="0"/>
                </a:moveTo>
                <a:lnTo>
                  <a:pt x="18288000" y="0"/>
                </a:lnTo>
                <a:lnTo>
                  <a:pt x="18288000" y="2331720"/>
                </a:lnTo>
                <a:lnTo>
                  <a:pt x="0" y="2331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0" y="-509641"/>
            <a:ext cx="18288000" cy="2331720"/>
          </a:xfrm>
          <a:custGeom>
            <a:avLst/>
            <a:gdLst/>
            <a:ahLst/>
            <a:cxnLst/>
            <a:rect l="l" t="t" r="r" b="b"/>
            <a:pathLst>
              <a:path w="18288000" h="2331720">
                <a:moveTo>
                  <a:pt x="0" y="2331720"/>
                </a:moveTo>
                <a:lnTo>
                  <a:pt x="18288000" y="2331720"/>
                </a:lnTo>
                <a:lnTo>
                  <a:pt x="18288000" y="0"/>
                </a:lnTo>
                <a:lnTo>
                  <a:pt x="0" y="0"/>
                </a:lnTo>
                <a:lnTo>
                  <a:pt x="0" y="233172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326129" y="4000174"/>
            <a:ext cx="9635742" cy="1524000"/>
          </a:xfrm>
          <a:prstGeom prst="rect">
            <a:avLst/>
          </a:prstGeom>
        </p:spPr>
        <p:txBody>
          <a:bodyPr lIns="0" tIns="0" rIns="0" bIns="0" rtlCol="0" anchor="t">
            <a:spAutoFit/>
          </a:bodyPr>
          <a:lstStyle/>
          <a:p>
            <a:pPr algn="ctr">
              <a:lnSpc>
                <a:spcPts val="11955"/>
              </a:lnSpc>
            </a:pPr>
            <a:r>
              <a:rPr lang="en-US" sz="9963">
                <a:solidFill>
                  <a:srgbClr val="115A6D"/>
                </a:solidFill>
                <a:latin typeface="Antonio"/>
                <a:ea typeface="Antonio"/>
                <a:cs typeface="Antonio"/>
                <a:sym typeface="Antonio"/>
              </a:rPr>
              <a:t>METHODE DE TRAVAIL</a:t>
            </a:r>
          </a:p>
        </p:txBody>
      </p:sp>
      <p:sp>
        <p:nvSpPr>
          <p:cNvPr id="5" name="Freeform 5"/>
          <p:cNvSpPr/>
          <p:nvPr/>
        </p:nvSpPr>
        <p:spPr>
          <a:xfrm rot="-10800000">
            <a:off x="14417065" y="4299158"/>
            <a:ext cx="927910" cy="927910"/>
          </a:xfrm>
          <a:custGeom>
            <a:avLst/>
            <a:gdLst/>
            <a:ahLst/>
            <a:cxnLst/>
            <a:rect l="l" t="t" r="r" b="b"/>
            <a:pathLst>
              <a:path w="927910" h="927910">
                <a:moveTo>
                  <a:pt x="0" y="0"/>
                </a:moveTo>
                <a:lnTo>
                  <a:pt x="927910" y="0"/>
                </a:lnTo>
                <a:lnTo>
                  <a:pt x="927910" y="927910"/>
                </a:lnTo>
                <a:lnTo>
                  <a:pt x="0" y="9279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rot="-10800000" flipH="1">
            <a:off x="2943025" y="4299158"/>
            <a:ext cx="927910" cy="927910"/>
          </a:xfrm>
          <a:custGeom>
            <a:avLst/>
            <a:gdLst/>
            <a:ahLst/>
            <a:cxnLst/>
            <a:rect l="l" t="t" r="r" b="b"/>
            <a:pathLst>
              <a:path w="927910" h="927910">
                <a:moveTo>
                  <a:pt x="927910" y="0"/>
                </a:moveTo>
                <a:lnTo>
                  <a:pt x="0" y="0"/>
                </a:lnTo>
                <a:lnTo>
                  <a:pt x="0" y="927910"/>
                </a:lnTo>
                <a:lnTo>
                  <a:pt x="927910" y="927910"/>
                </a:lnTo>
                <a:lnTo>
                  <a:pt x="92791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47829" y="5143500"/>
            <a:ext cx="2902826" cy="5143500"/>
            <a:chOff x="0" y="0"/>
            <a:chExt cx="764530" cy="1354667"/>
          </a:xfrm>
        </p:grpSpPr>
        <p:sp>
          <p:nvSpPr>
            <p:cNvPr id="3" name="Freeform 3"/>
            <p:cNvSpPr/>
            <p:nvPr/>
          </p:nvSpPr>
          <p:spPr>
            <a:xfrm>
              <a:off x="0" y="0"/>
              <a:ext cx="764530" cy="1354667"/>
            </a:xfrm>
            <a:custGeom>
              <a:avLst/>
              <a:gdLst/>
              <a:ahLst/>
              <a:cxnLst/>
              <a:rect l="l" t="t" r="r" b="b"/>
              <a:pathLst>
                <a:path w="764530" h="1354667">
                  <a:moveTo>
                    <a:pt x="0" y="0"/>
                  </a:moveTo>
                  <a:lnTo>
                    <a:pt x="764530" y="0"/>
                  </a:lnTo>
                  <a:lnTo>
                    <a:pt x="764530" y="1354667"/>
                  </a:lnTo>
                  <a:lnTo>
                    <a:pt x="0" y="1354667"/>
                  </a:lnTo>
                  <a:close/>
                </a:path>
              </a:pathLst>
            </a:custGeom>
            <a:solidFill>
              <a:srgbClr val="186F7B"/>
            </a:solidFill>
          </p:spPr>
          <p:txBody>
            <a:bodyPr/>
            <a:lstStyle/>
            <a:p>
              <a:endParaRPr lang="en-US"/>
            </a:p>
          </p:txBody>
        </p:sp>
        <p:sp>
          <p:nvSpPr>
            <p:cNvPr id="4" name="TextBox 4"/>
            <p:cNvSpPr txBox="1"/>
            <p:nvPr/>
          </p:nvSpPr>
          <p:spPr>
            <a:xfrm>
              <a:off x="0" y="-38100"/>
              <a:ext cx="764530" cy="13927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5280751" y="7620580"/>
            <a:ext cx="17285677" cy="1944639"/>
          </a:xfrm>
          <a:custGeom>
            <a:avLst/>
            <a:gdLst/>
            <a:ahLst/>
            <a:cxnLst/>
            <a:rect l="l" t="t" r="r" b="b"/>
            <a:pathLst>
              <a:path w="17285677" h="1944639">
                <a:moveTo>
                  <a:pt x="0" y="0"/>
                </a:moveTo>
                <a:lnTo>
                  <a:pt x="17285677" y="0"/>
                </a:lnTo>
                <a:lnTo>
                  <a:pt x="17285677" y="1944638"/>
                </a:lnTo>
                <a:lnTo>
                  <a:pt x="0" y="194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V="1">
            <a:off x="7206340" y="7620580"/>
            <a:ext cx="17285677" cy="1944639"/>
          </a:xfrm>
          <a:custGeom>
            <a:avLst/>
            <a:gdLst/>
            <a:ahLst/>
            <a:cxnLst/>
            <a:rect l="l" t="t" r="r" b="b"/>
            <a:pathLst>
              <a:path w="17285677" h="1944639">
                <a:moveTo>
                  <a:pt x="0" y="1944638"/>
                </a:moveTo>
                <a:lnTo>
                  <a:pt x="17285677" y="1944638"/>
                </a:lnTo>
                <a:lnTo>
                  <a:pt x="17285677" y="0"/>
                </a:lnTo>
                <a:lnTo>
                  <a:pt x="0" y="0"/>
                </a:lnTo>
                <a:lnTo>
                  <a:pt x="0" y="194463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12122113" y="2398830"/>
            <a:ext cx="5528541" cy="5528541"/>
            <a:chOff x="0" y="0"/>
            <a:chExt cx="7371388" cy="7371388"/>
          </a:xfrm>
        </p:grpSpPr>
        <p:grpSp>
          <p:nvGrpSpPr>
            <p:cNvPr id="8" name="Group 8"/>
            <p:cNvGrpSpPr/>
            <p:nvPr/>
          </p:nvGrpSpPr>
          <p:grpSpPr>
            <a:xfrm>
              <a:off x="0" y="0"/>
              <a:ext cx="7371388" cy="737138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6F7B"/>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38506" y="326308"/>
              <a:ext cx="6718772" cy="671877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3643" r="-26450"/>
                </a:stretch>
              </a:blipFill>
            </p:spPr>
            <p:txBody>
              <a:bodyPr/>
              <a:lstStyle/>
              <a:p>
                <a:endParaRPr lang="en-US"/>
              </a:p>
            </p:txBody>
          </p:sp>
        </p:grpSp>
      </p:grpSp>
      <p:sp>
        <p:nvSpPr>
          <p:cNvPr id="13" name="Freeform 13"/>
          <p:cNvSpPr/>
          <p:nvPr/>
        </p:nvSpPr>
        <p:spPr>
          <a:xfrm rot="-5400000">
            <a:off x="16417074" y="8297053"/>
            <a:ext cx="961247" cy="961247"/>
          </a:xfrm>
          <a:custGeom>
            <a:avLst/>
            <a:gdLst/>
            <a:ahLst/>
            <a:cxnLst/>
            <a:rect l="l" t="t" r="r" b="b"/>
            <a:pathLst>
              <a:path w="961247" h="961247">
                <a:moveTo>
                  <a:pt x="0" y="0"/>
                </a:moveTo>
                <a:lnTo>
                  <a:pt x="961247" y="0"/>
                </a:lnTo>
                <a:lnTo>
                  <a:pt x="961247" y="961247"/>
                </a:lnTo>
                <a:lnTo>
                  <a:pt x="0" y="96124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4" name="Freeform 14"/>
          <p:cNvSpPr/>
          <p:nvPr/>
        </p:nvSpPr>
        <p:spPr>
          <a:xfrm rot="-5400000">
            <a:off x="17378321" y="2398830"/>
            <a:ext cx="961247" cy="961247"/>
          </a:xfrm>
          <a:custGeom>
            <a:avLst/>
            <a:gdLst/>
            <a:ahLst/>
            <a:cxnLst/>
            <a:rect l="l" t="t" r="r" b="b"/>
            <a:pathLst>
              <a:path w="961247" h="961247">
                <a:moveTo>
                  <a:pt x="0" y="0"/>
                </a:moveTo>
                <a:lnTo>
                  <a:pt x="961248" y="0"/>
                </a:lnTo>
                <a:lnTo>
                  <a:pt x="961248" y="961248"/>
                </a:lnTo>
                <a:lnTo>
                  <a:pt x="0" y="96124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5" name="TextBox 15"/>
          <p:cNvSpPr txBox="1"/>
          <p:nvPr/>
        </p:nvSpPr>
        <p:spPr>
          <a:xfrm>
            <a:off x="1194730" y="1650294"/>
            <a:ext cx="10004926" cy="1092528"/>
          </a:xfrm>
          <a:prstGeom prst="rect">
            <a:avLst/>
          </a:prstGeom>
        </p:spPr>
        <p:txBody>
          <a:bodyPr lIns="0" tIns="0" rIns="0" bIns="0" rtlCol="0" anchor="t">
            <a:spAutoFit/>
          </a:bodyPr>
          <a:lstStyle/>
          <a:p>
            <a:pPr algn="l">
              <a:lnSpc>
                <a:spcPts val="8615"/>
              </a:lnSpc>
            </a:pPr>
            <a:r>
              <a:rPr lang="en-US" sz="7179" b="1">
                <a:solidFill>
                  <a:srgbClr val="115A6D"/>
                </a:solidFill>
                <a:latin typeface="Antonio Bold"/>
                <a:ea typeface="Antonio Bold"/>
                <a:cs typeface="Antonio Bold"/>
                <a:sym typeface="Antonio Bold"/>
              </a:rPr>
              <a:t>METHODE DE TRAVAIL</a:t>
            </a:r>
          </a:p>
        </p:txBody>
      </p:sp>
      <p:grpSp>
        <p:nvGrpSpPr>
          <p:cNvPr id="16" name="Group 16"/>
          <p:cNvGrpSpPr/>
          <p:nvPr/>
        </p:nvGrpSpPr>
        <p:grpSpPr>
          <a:xfrm>
            <a:off x="1194730" y="3780801"/>
            <a:ext cx="4472879" cy="680901"/>
            <a:chOff x="0" y="0"/>
            <a:chExt cx="4004498" cy="609600"/>
          </a:xfrm>
        </p:grpSpPr>
        <p:sp>
          <p:nvSpPr>
            <p:cNvPr id="17" name="Freeform 17"/>
            <p:cNvSpPr/>
            <p:nvPr/>
          </p:nvSpPr>
          <p:spPr>
            <a:xfrm>
              <a:off x="5887" y="0"/>
              <a:ext cx="3992722" cy="609600"/>
            </a:xfrm>
            <a:custGeom>
              <a:avLst/>
              <a:gdLst/>
              <a:ahLst/>
              <a:cxnLst/>
              <a:rect l="l" t="t" r="r" b="b"/>
              <a:pathLst>
                <a:path w="3992722" h="609600">
                  <a:moveTo>
                    <a:pt x="221545" y="0"/>
                  </a:moveTo>
                  <a:lnTo>
                    <a:pt x="3974379" y="0"/>
                  </a:lnTo>
                  <a:cubicBezTo>
                    <a:pt x="3979993" y="0"/>
                    <a:pt x="3985264" y="2699"/>
                    <a:pt x="3988547" y="7253"/>
                  </a:cubicBezTo>
                  <a:cubicBezTo>
                    <a:pt x="3991830" y="11808"/>
                    <a:pt x="3992723" y="17662"/>
                    <a:pt x="3990948" y="22989"/>
                  </a:cubicBezTo>
                  <a:lnTo>
                    <a:pt x="3803073" y="586611"/>
                  </a:lnTo>
                  <a:cubicBezTo>
                    <a:pt x="3798497" y="600340"/>
                    <a:pt x="3785649" y="609600"/>
                    <a:pt x="3771179" y="609600"/>
                  </a:cubicBezTo>
                  <a:lnTo>
                    <a:pt x="18345" y="609600"/>
                  </a:lnTo>
                  <a:cubicBezTo>
                    <a:pt x="12731" y="609600"/>
                    <a:pt x="7459" y="606901"/>
                    <a:pt x="4176" y="602347"/>
                  </a:cubicBezTo>
                  <a:cubicBezTo>
                    <a:pt x="894" y="597792"/>
                    <a:pt x="0" y="591938"/>
                    <a:pt x="1776" y="586611"/>
                  </a:cubicBezTo>
                  <a:lnTo>
                    <a:pt x="189650" y="22989"/>
                  </a:lnTo>
                  <a:cubicBezTo>
                    <a:pt x="194226" y="9260"/>
                    <a:pt x="207074" y="0"/>
                    <a:pt x="221545" y="0"/>
                  </a:cubicBezTo>
                  <a:close/>
                </a:path>
              </a:pathLst>
            </a:custGeom>
            <a:solidFill>
              <a:srgbClr val="186F7B"/>
            </a:solidFill>
          </p:spPr>
          <p:txBody>
            <a:bodyPr/>
            <a:lstStyle/>
            <a:p>
              <a:endParaRPr lang="en-US"/>
            </a:p>
          </p:txBody>
        </p:sp>
        <p:sp>
          <p:nvSpPr>
            <p:cNvPr id="18" name="TextBox 18"/>
            <p:cNvSpPr txBox="1"/>
            <p:nvPr/>
          </p:nvSpPr>
          <p:spPr>
            <a:xfrm>
              <a:off x="101600" y="-38100"/>
              <a:ext cx="3801298" cy="6477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496179" y="3889300"/>
            <a:ext cx="461585" cy="463904"/>
          </a:xfrm>
          <a:custGeom>
            <a:avLst/>
            <a:gdLst/>
            <a:ahLst/>
            <a:cxnLst/>
            <a:rect l="l" t="t" r="r" b="b"/>
            <a:pathLst>
              <a:path w="461585" h="463904">
                <a:moveTo>
                  <a:pt x="0" y="0"/>
                </a:moveTo>
                <a:lnTo>
                  <a:pt x="461585" y="0"/>
                </a:lnTo>
                <a:lnTo>
                  <a:pt x="461585" y="463904"/>
                </a:lnTo>
                <a:lnTo>
                  <a:pt x="0" y="463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TextBox 20"/>
          <p:cNvSpPr txBox="1"/>
          <p:nvPr/>
        </p:nvSpPr>
        <p:spPr>
          <a:xfrm>
            <a:off x="2126074" y="3842821"/>
            <a:ext cx="8442691" cy="499712"/>
          </a:xfrm>
          <a:prstGeom prst="rect">
            <a:avLst/>
          </a:prstGeom>
        </p:spPr>
        <p:txBody>
          <a:bodyPr lIns="0" tIns="0" rIns="0" bIns="0" rtlCol="0" anchor="t">
            <a:spAutoFit/>
          </a:bodyPr>
          <a:lstStyle/>
          <a:p>
            <a:pPr algn="just">
              <a:lnSpc>
                <a:spcPts val="4089"/>
              </a:lnSpc>
              <a:spcBef>
                <a:spcPct val="0"/>
              </a:spcBef>
            </a:pPr>
            <a:r>
              <a:rPr lang="en-US" sz="2921" b="1">
                <a:solidFill>
                  <a:srgbClr val="FFFFFF"/>
                </a:solidFill>
                <a:latin typeface="Roboto Bold"/>
                <a:ea typeface="Roboto Bold"/>
                <a:cs typeface="Roboto Bold"/>
                <a:sym typeface="Roboto Bold"/>
              </a:rPr>
              <a:t>Agile avec Scrum</a:t>
            </a:r>
          </a:p>
        </p:txBody>
      </p:sp>
      <p:sp>
        <p:nvSpPr>
          <p:cNvPr id="21" name="Freeform 21"/>
          <p:cNvSpPr/>
          <p:nvPr/>
        </p:nvSpPr>
        <p:spPr>
          <a:xfrm>
            <a:off x="2505975" y="5163101"/>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2" name="TextBox 22"/>
          <p:cNvSpPr txBox="1"/>
          <p:nvPr/>
        </p:nvSpPr>
        <p:spPr>
          <a:xfrm>
            <a:off x="3136473" y="5107269"/>
            <a:ext cx="6751939"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Sprints de 2 semaines</a:t>
            </a:r>
          </a:p>
        </p:txBody>
      </p:sp>
      <p:sp>
        <p:nvSpPr>
          <p:cNvPr id="23" name="Freeform 23"/>
          <p:cNvSpPr/>
          <p:nvPr/>
        </p:nvSpPr>
        <p:spPr>
          <a:xfrm>
            <a:off x="2505975" y="6215489"/>
            <a:ext cx="469006" cy="471363"/>
          </a:xfrm>
          <a:custGeom>
            <a:avLst/>
            <a:gdLst/>
            <a:ahLst/>
            <a:cxnLst/>
            <a:rect l="l" t="t" r="r" b="b"/>
            <a:pathLst>
              <a:path w="469006" h="471363">
                <a:moveTo>
                  <a:pt x="0" y="0"/>
                </a:moveTo>
                <a:lnTo>
                  <a:pt x="469006" y="0"/>
                </a:lnTo>
                <a:lnTo>
                  <a:pt x="469006" y="471362"/>
                </a:lnTo>
                <a:lnTo>
                  <a:pt x="0" y="47136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4" name="TextBox 24"/>
          <p:cNvSpPr txBox="1"/>
          <p:nvPr/>
        </p:nvSpPr>
        <p:spPr>
          <a:xfrm>
            <a:off x="3136473" y="6159656"/>
            <a:ext cx="6751939" cy="516352"/>
          </a:xfrm>
          <a:prstGeom prst="rect">
            <a:avLst/>
          </a:prstGeom>
        </p:spPr>
        <p:txBody>
          <a:bodyPr lIns="0" tIns="0" rIns="0" bIns="0" rtlCol="0" anchor="t">
            <a:spAutoFit/>
          </a:bodyPr>
          <a:lstStyle/>
          <a:p>
            <a:pPr algn="just">
              <a:lnSpc>
                <a:spcPts val="4155"/>
              </a:lnSpc>
              <a:spcBef>
                <a:spcPct val="0"/>
              </a:spcBef>
            </a:pPr>
            <a:r>
              <a:rPr lang="en-US" sz="2968" b="1">
                <a:solidFill>
                  <a:srgbClr val="115A6D"/>
                </a:solidFill>
                <a:latin typeface="Roboto Bold"/>
                <a:ea typeface="Roboto Bold"/>
                <a:cs typeface="Roboto Bold"/>
                <a:sym typeface="Roboto Bold"/>
              </a:rPr>
              <a:t>Réunions de planification et de revue</a:t>
            </a:r>
          </a:p>
        </p:txBody>
      </p:sp>
      <p:sp>
        <p:nvSpPr>
          <p:cNvPr id="25" name="Freeform 25"/>
          <p:cNvSpPr/>
          <p:nvPr/>
        </p:nvSpPr>
        <p:spPr>
          <a:xfrm>
            <a:off x="2505975" y="7267876"/>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6" name="TextBox 26"/>
          <p:cNvSpPr txBox="1"/>
          <p:nvPr/>
        </p:nvSpPr>
        <p:spPr>
          <a:xfrm>
            <a:off x="3136473" y="7212044"/>
            <a:ext cx="8063184" cy="1041424"/>
          </a:xfrm>
          <a:prstGeom prst="rect">
            <a:avLst/>
          </a:prstGeom>
        </p:spPr>
        <p:txBody>
          <a:bodyPr lIns="0" tIns="0" rIns="0" bIns="0" rtlCol="0" anchor="t">
            <a:spAutoFit/>
          </a:bodyPr>
          <a:lstStyle/>
          <a:p>
            <a:pPr algn="just">
              <a:lnSpc>
                <a:spcPts val="4155"/>
              </a:lnSpc>
            </a:pPr>
            <a:r>
              <a:rPr lang="en-US" sz="2968" b="1">
                <a:solidFill>
                  <a:srgbClr val="115A6D"/>
                </a:solidFill>
                <a:latin typeface="Roboto Bold"/>
                <a:ea typeface="Roboto Bold"/>
                <a:cs typeface="Roboto Bold"/>
                <a:sym typeface="Roboto Bold"/>
              </a:rPr>
              <a:t>Développement itératif et incrémental</a:t>
            </a:r>
          </a:p>
          <a:p>
            <a:pPr algn="just">
              <a:lnSpc>
                <a:spcPts val="4155"/>
              </a:lnSpc>
              <a:spcBef>
                <a:spcPct val="0"/>
              </a:spcBef>
            </a:pPr>
            <a:endParaRPr lang="en-US" sz="2968" b="1">
              <a:solidFill>
                <a:srgbClr val="115A6D"/>
              </a:solidFill>
              <a:latin typeface="Roboto Bold"/>
              <a:ea typeface="Roboto Bold"/>
              <a:cs typeface="Roboto Bold"/>
              <a:sym typeface="Roboto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64921"/>
            <a:ext cx="18288000" cy="2331720"/>
          </a:xfrm>
          <a:custGeom>
            <a:avLst/>
            <a:gdLst/>
            <a:ahLst/>
            <a:cxnLst/>
            <a:rect l="l" t="t" r="r" b="b"/>
            <a:pathLst>
              <a:path w="18288000" h="2331720">
                <a:moveTo>
                  <a:pt x="0" y="0"/>
                </a:moveTo>
                <a:lnTo>
                  <a:pt x="18288000" y="0"/>
                </a:lnTo>
                <a:lnTo>
                  <a:pt x="18288000" y="2331720"/>
                </a:lnTo>
                <a:lnTo>
                  <a:pt x="0" y="2331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0" y="-509641"/>
            <a:ext cx="18288000" cy="2331720"/>
          </a:xfrm>
          <a:custGeom>
            <a:avLst/>
            <a:gdLst/>
            <a:ahLst/>
            <a:cxnLst/>
            <a:rect l="l" t="t" r="r" b="b"/>
            <a:pathLst>
              <a:path w="18288000" h="2331720">
                <a:moveTo>
                  <a:pt x="0" y="2331720"/>
                </a:moveTo>
                <a:lnTo>
                  <a:pt x="18288000" y="2331720"/>
                </a:lnTo>
                <a:lnTo>
                  <a:pt x="18288000" y="0"/>
                </a:lnTo>
                <a:lnTo>
                  <a:pt x="0" y="0"/>
                </a:lnTo>
                <a:lnTo>
                  <a:pt x="0" y="233172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342444" y="4000174"/>
            <a:ext cx="9635742" cy="1516353"/>
          </a:xfrm>
          <a:prstGeom prst="rect">
            <a:avLst/>
          </a:prstGeom>
        </p:spPr>
        <p:txBody>
          <a:bodyPr lIns="0" tIns="0" rIns="0" bIns="0" rtlCol="0" anchor="t">
            <a:spAutoFit/>
          </a:bodyPr>
          <a:lstStyle/>
          <a:p>
            <a:pPr algn="ctr">
              <a:lnSpc>
                <a:spcPts val="11955"/>
              </a:lnSpc>
            </a:pPr>
            <a:r>
              <a:rPr lang="en-US" sz="9963" b="1">
                <a:solidFill>
                  <a:srgbClr val="115A6D"/>
                </a:solidFill>
                <a:latin typeface="Antonio Bold"/>
                <a:ea typeface="Antonio Bold"/>
                <a:cs typeface="Antonio Bold"/>
                <a:sym typeface="Antonio Bold"/>
              </a:rPr>
              <a:t>INTRODUCTION</a:t>
            </a:r>
          </a:p>
        </p:txBody>
      </p:sp>
      <p:sp>
        <p:nvSpPr>
          <p:cNvPr id="5" name="Freeform 5"/>
          <p:cNvSpPr/>
          <p:nvPr/>
        </p:nvSpPr>
        <p:spPr>
          <a:xfrm rot="-10800000">
            <a:off x="14417065" y="4299158"/>
            <a:ext cx="927910" cy="927910"/>
          </a:xfrm>
          <a:custGeom>
            <a:avLst/>
            <a:gdLst/>
            <a:ahLst/>
            <a:cxnLst/>
            <a:rect l="l" t="t" r="r" b="b"/>
            <a:pathLst>
              <a:path w="927910" h="927910">
                <a:moveTo>
                  <a:pt x="0" y="0"/>
                </a:moveTo>
                <a:lnTo>
                  <a:pt x="927910" y="0"/>
                </a:lnTo>
                <a:lnTo>
                  <a:pt x="927910" y="927910"/>
                </a:lnTo>
                <a:lnTo>
                  <a:pt x="0" y="9279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rot="-10800000" flipH="1">
            <a:off x="2943025" y="4299158"/>
            <a:ext cx="927910" cy="927910"/>
          </a:xfrm>
          <a:custGeom>
            <a:avLst/>
            <a:gdLst/>
            <a:ahLst/>
            <a:cxnLst/>
            <a:rect l="l" t="t" r="r" b="b"/>
            <a:pathLst>
              <a:path w="927910" h="927910">
                <a:moveTo>
                  <a:pt x="927910" y="0"/>
                </a:moveTo>
                <a:lnTo>
                  <a:pt x="0" y="0"/>
                </a:lnTo>
                <a:lnTo>
                  <a:pt x="0" y="927910"/>
                </a:lnTo>
                <a:lnTo>
                  <a:pt x="927910" y="927910"/>
                </a:lnTo>
                <a:lnTo>
                  <a:pt x="92791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64921"/>
            <a:ext cx="18288000" cy="2331720"/>
          </a:xfrm>
          <a:custGeom>
            <a:avLst/>
            <a:gdLst/>
            <a:ahLst/>
            <a:cxnLst/>
            <a:rect l="l" t="t" r="r" b="b"/>
            <a:pathLst>
              <a:path w="18288000" h="2331720">
                <a:moveTo>
                  <a:pt x="0" y="0"/>
                </a:moveTo>
                <a:lnTo>
                  <a:pt x="18288000" y="0"/>
                </a:lnTo>
                <a:lnTo>
                  <a:pt x="18288000" y="2331720"/>
                </a:lnTo>
                <a:lnTo>
                  <a:pt x="0" y="2331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0" y="-509641"/>
            <a:ext cx="18288000" cy="2331720"/>
          </a:xfrm>
          <a:custGeom>
            <a:avLst/>
            <a:gdLst/>
            <a:ahLst/>
            <a:cxnLst/>
            <a:rect l="l" t="t" r="r" b="b"/>
            <a:pathLst>
              <a:path w="18288000" h="2331720">
                <a:moveTo>
                  <a:pt x="0" y="2331720"/>
                </a:moveTo>
                <a:lnTo>
                  <a:pt x="18288000" y="2331720"/>
                </a:lnTo>
                <a:lnTo>
                  <a:pt x="18288000" y="0"/>
                </a:lnTo>
                <a:lnTo>
                  <a:pt x="0" y="0"/>
                </a:lnTo>
                <a:lnTo>
                  <a:pt x="0" y="233172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326129" y="3239113"/>
            <a:ext cx="9635742" cy="3038475"/>
          </a:xfrm>
          <a:prstGeom prst="rect">
            <a:avLst/>
          </a:prstGeom>
        </p:spPr>
        <p:txBody>
          <a:bodyPr lIns="0" tIns="0" rIns="0" bIns="0" rtlCol="0" anchor="t">
            <a:spAutoFit/>
          </a:bodyPr>
          <a:lstStyle/>
          <a:p>
            <a:pPr algn="ctr">
              <a:lnSpc>
                <a:spcPts val="11955"/>
              </a:lnSpc>
            </a:pPr>
            <a:r>
              <a:rPr lang="en-US" sz="9963">
                <a:solidFill>
                  <a:srgbClr val="115A6D"/>
                </a:solidFill>
                <a:latin typeface="Antonio"/>
                <a:ea typeface="Antonio"/>
                <a:cs typeface="Antonio"/>
                <a:sym typeface="Antonio"/>
              </a:rPr>
              <a:t>TECHNOLOGIES UTILISÉES</a:t>
            </a:r>
          </a:p>
        </p:txBody>
      </p:sp>
      <p:sp>
        <p:nvSpPr>
          <p:cNvPr id="5" name="Freeform 5"/>
          <p:cNvSpPr/>
          <p:nvPr/>
        </p:nvSpPr>
        <p:spPr>
          <a:xfrm rot="-10800000">
            <a:off x="14417065" y="4299158"/>
            <a:ext cx="927910" cy="927910"/>
          </a:xfrm>
          <a:custGeom>
            <a:avLst/>
            <a:gdLst/>
            <a:ahLst/>
            <a:cxnLst/>
            <a:rect l="l" t="t" r="r" b="b"/>
            <a:pathLst>
              <a:path w="927910" h="927910">
                <a:moveTo>
                  <a:pt x="0" y="0"/>
                </a:moveTo>
                <a:lnTo>
                  <a:pt x="927910" y="0"/>
                </a:lnTo>
                <a:lnTo>
                  <a:pt x="927910" y="927910"/>
                </a:lnTo>
                <a:lnTo>
                  <a:pt x="0" y="9279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rot="-10800000" flipH="1">
            <a:off x="2943025" y="4299158"/>
            <a:ext cx="927910" cy="927910"/>
          </a:xfrm>
          <a:custGeom>
            <a:avLst/>
            <a:gdLst/>
            <a:ahLst/>
            <a:cxnLst/>
            <a:rect l="l" t="t" r="r" b="b"/>
            <a:pathLst>
              <a:path w="927910" h="927910">
                <a:moveTo>
                  <a:pt x="927910" y="0"/>
                </a:moveTo>
                <a:lnTo>
                  <a:pt x="0" y="0"/>
                </a:lnTo>
                <a:lnTo>
                  <a:pt x="0" y="927910"/>
                </a:lnTo>
                <a:lnTo>
                  <a:pt x="927910" y="927910"/>
                </a:lnTo>
                <a:lnTo>
                  <a:pt x="92791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921155" y="4824292"/>
            <a:ext cx="10348407" cy="1164196"/>
          </a:xfrm>
          <a:custGeom>
            <a:avLst/>
            <a:gdLst/>
            <a:ahLst/>
            <a:cxnLst/>
            <a:rect l="l" t="t" r="r" b="b"/>
            <a:pathLst>
              <a:path w="10348407" h="1164196">
                <a:moveTo>
                  <a:pt x="0" y="0"/>
                </a:moveTo>
                <a:lnTo>
                  <a:pt x="10348407" y="0"/>
                </a:lnTo>
                <a:lnTo>
                  <a:pt x="10348407" y="1164196"/>
                </a:lnTo>
                <a:lnTo>
                  <a:pt x="0" y="116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4985401" y="4824292"/>
            <a:ext cx="10348407" cy="1164196"/>
          </a:xfrm>
          <a:custGeom>
            <a:avLst/>
            <a:gdLst/>
            <a:ahLst/>
            <a:cxnLst/>
            <a:rect l="l" t="t" r="r" b="b"/>
            <a:pathLst>
              <a:path w="10348407" h="1164196">
                <a:moveTo>
                  <a:pt x="0" y="1164196"/>
                </a:moveTo>
                <a:lnTo>
                  <a:pt x="10348407" y="1164196"/>
                </a:lnTo>
                <a:lnTo>
                  <a:pt x="10348407" y="0"/>
                </a:lnTo>
                <a:lnTo>
                  <a:pt x="0" y="0"/>
                </a:lnTo>
                <a:lnTo>
                  <a:pt x="0" y="116419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6499047" y="766458"/>
            <a:ext cx="918964" cy="918964"/>
          </a:xfrm>
          <a:custGeom>
            <a:avLst/>
            <a:gdLst/>
            <a:ahLst/>
            <a:cxnLst/>
            <a:rect l="l" t="t" r="r" b="b"/>
            <a:pathLst>
              <a:path w="918964" h="918964">
                <a:moveTo>
                  <a:pt x="0" y="0"/>
                </a:moveTo>
                <a:lnTo>
                  <a:pt x="918964" y="0"/>
                </a:lnTo>
                <a:lnTo>
                  <a:pt x="918964" y="918964"/>
                </a:lnTo>
                <a:lnTo>
                  <a:pt x="0" y="9189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rot="-10800000" flipH="1">
            <a:off x="683518" y="766458"/>
            <a:ext cx="918964" cy="918964"/>
          </a:xfrm>
          <a:custGeom>
            <a:avLst/>
            <a:gdLst/>
            <a:ahLst/>
            <a:cxnLst/>
            <a:rect l="l" t="t" r="r" b="b"/>
            <a:pathLst>
              <a:path w="918964" h="918964">
                <a:moveTo>
                  <a:pt x="918964" y="0"/>
                </a:moveTo>
                <a:lnTo>
                  <a:pt x="0" y="0"/>
                </a:lnTo>
                <a:lnTo>
                  <a:pt x="0" y="918964"/>
                </a:lnTo>
                <a:lnTo>
                  <a:pt x="918964" y="918964"/>
                </a:lnTo>
                <a:lnTo>
                  <a:pt x="918964"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2667945" y="2723372"/>
            <a:ext cx="1649313" cy="164931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8" name="TextBox 8"/>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9" name="Group 9"/>
          <p:cNvGrpSpPr/>
          <p:nvPr/>
        </p:nvGrpSpPr>
        <p:grpSpPr>
          <a:xfrm>
            <a:off x="2769916" y="2825343"/>
            <a:ext cx="1445371" cy="144537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8988" r="-38988"/>
              </a:stretch>
            </a:blipFill>
            <a:ln w="123825" cap="sq">
              <a:solidFill>
                <a:srgbClr val="FFFFFF"/>
              </a:solidFill>
              <a:prstDash val="solid"/>
              <a:miter/>
            </a:ln>
          </p:spPr>
          <p:txBody>
            <a:bodyPr/>
            <a:lstStyle/>
            <a:p>
              <a:endParaRPr lang="en-US"/>
            </a:p>
          </p:txBody>
        </p:sp>
      </p:grpSp>
      <p:grpSp>
        <p:nvGrpSpPr>
          <p:cNvPr id="11" name="Group 11"/>
          <p:cNvGrpSpPr/>
          <p:nvPr/>
        </p:nvGrpSpPr>
        <p:grpSpPr>
          <a:xfrm>
            <a:off x="4598103" y="2723372"/>
            <a:ext cx="1649313" cy="164931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13" name="TextBox 13"/>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14" name="Group 14"/>
          <p:cNvGrpSpPr/>
          <p:nvPr/>
        </p:nvGrpSpPr>
        <p:grpSpPr>
          <a:xfrm>
            <a:off x="4700074" y="2825343"/>
            <a:ext cx="1445371" cy="144537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38888" r="-38888"/>
              </a:stretch>
            </a:blipFill>
            <a:ln w="123825" cap="sq">
              <a:solidFill>
                <a:srgbClr val="FFFFFF"/>
              </a:solidFill>
              <a:prstDash val="solid"/>
              <a:miter/>
            </a:ln>
          </p:spPr>
          <p:txBody>
            <a:bodyPr/>
            <a:lstStyle/>
            <a:p>
              <a:endParaRPr lang="en-US"/>
            </a:p>
          </p:txBody>
        </p:sp>
      </p:grpSp>
      <p:grpSp>
        <p:nvGrpSpPr>
          <p:cNvPr id="16" name="Group 16"/>
          <p:cNvGrpSpPr/>
          <p:nvPr/>
        </p:nvGrpSpPr>
        <p:grpSpPr>
          <a:xfrm>
            <a:off x="8004807" y="2813094"/>
            <a:ext cx="1577957" cy="157795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18" name="TextBox 18"/>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19" name="Group 19"/>
          <p:cNvGrpSpPr/>
          <p:nvPr/>
        </p:nvGrpSpPr>
        <p:grpSpPr>
          <a:xfrm>
            <a:off x="8102366" y="2910654"/>
            <a:ext cx="1382838" cy="13828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9285" r="-39285"/>
              </a:stretch>
            </a:blipFill>
            <a:ln w="123825" cap="sq">
              <a:solidFill>
                <a:srgbClr val="FFFFFF"/>
              </a:solidFill>
              <a:prstDash val="solid"/>
              <a:miter/>
            </a:ln>
          </p:spPr>
          <p:txBody>
            <a:bodyPr/>
            <a:lstStyle/>
            <a:p>
              <a:endParaRPr lang="en-US"/>
            </a:p>
          </p:txBody>
        </p:sp>
      </p:grpSp>
      <p:grpSp>
        <p:nvGrpSpPr>
          <p:cNvPr id="21" name="Group 21"/>
          <p:cNvGrpSpPr/>
          <p:nvPr/>
        </p:nvGrpSpPr>
        <p:grpSpPr>
          <a:xfrm>
            <a:off x="10305569" y="2809704"/>
            <a:ext cx="1577957" cy="157795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23" name="TextBox 23"/>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24" name="Group 24"/>
          <p:cNvGrpSpPr/>
          <p:nvPr/>
        </p:nvGrpSpPr>
        <p:grpSpPr>
          <a:xfrm>
            <a:off x="10403129" y="2907263"/>
            <a:ext cx="1382838" cy="138283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a:ln w="123825" cap="sq">
              <a:solidFill>
                <a:srgbClr val="FFFFFF"/>
              </a:solidFill>
              <a:prstDash val="solid"/>
              <a:miter/>
            </a:ln>
          </p:spPr>
          <p:txBody>
            <a:bodyPr/>
            <a:lstStyle/>
            <a:p>
              <a:endParaRPr lang="en-US"/>
            </a:p>
          </p:txBody>
        </p:sp>
      </p:grpSp>
      <p:grpSp>
        <p:nvGrpSpPr>
          <p:cNvPr id="26" name="Group 26"/>
          <p:cNvGrpSpPr/>
          <p:nvPr/>
        </p:nvGrpSpPr>
        <p:grpSpPr>
          <a:xfrm>
            <a:off x="12665985" y="2808009"/>
            <a:ext cx="1577957" cy="157795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28" name="TextBox 28"/>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29" name="Group 29"/>
          <p:cNvGrpSpPr/>
          <p:nvPr/>
        </p:nvGrpSpPr>
        <p:grpSpPr>
          <a:xfrm>
            <a:off x="12763545" y="2905568"/>
            <a:ext cx="1382838" cy="138283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39285" r="-39285"/>
              </a:stretch>
            </a:blipFill>
            <a:ln w="123825" cap="sq">
              <a:solidFill>
                <a:srgbClr val="FFFFFF"/>
              </a:solidFill>
              <a:prstDash val="solid"/>
              <a:miter/>
            </a:ln>
          </p:spPr>
          <p:txBody>
            <a:bodyPr/>
            <a:lstStyle/>
            <a:p>
              <a:endParaRPr lang="en-US"/>
            </a:p>
          </p:txBody>
        </p:sp>
      </p:grpSp>
      <p:grpSp>
        <p:nvGrpSpPr>
          <p:cNvPr id="31" name="Group 31"/>
          <p:cNvGrpSpPr/>
          <p:nvPr/>
        </p:nvGrpSpPr>
        <p:grpSpPr>
          <a:xfrm>
            <a:off x="14966748" y="2804619"/>
            <a:ext cx="1577957" cy="157795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33" name="TextBox 33"/>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34" name="Group 34"/>
          <p:cNvGrpSpPr/>
          <p:nvPr/>
        </p:nvGrpSpPr>
        <p:grpSpPr>
          <a:xfrm>
            <a:off x="15064308" y="2902178"/>
            <a:ext cx="1382838" cy="138283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39285" r="-39285"/>
              </a:stretch>
            </a:blipFill>
            <a:ln w="123825" cap="sq">
              <a:solidFill>
                <a:srgbClr val="FFFFFF"/>
              </a:solidFill>
              <a:prstDash val="solid"/>
              <a:miter/>
            </a:ln>
          </p:spPr>
          <p:txBody>
            <a:bodyPr/>
            <a:lstStyle/>
            <a:p>
              <a:endParaRPr lang="en-US"/>
            </a:p>
          </p:txBody>
        </p:sp>
      </p:grpSp>
      <p:grpSp>
        <p:nvGrpSpPr>
          <p:cNvPr id="36" name="Group 36"/>
          <p:cNvGrpSpPr/>
          <p:nvPr/>
        </p:nvGrpSpPr>
        <p:grpSpPr>
          <a:xfrm>
            <a:off x="3700543" y="6786830"/>
            <a:ext cx="1386450" cy="1386450"/>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38" name="TextBox 38"/>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39" name="Group 39"/>
          <p:cNvGrpSpPr/>
          <p:nvPr/>
        </p:nvGrpSpPr>
        <p:grpSpPr>
          <a:xfrm>
            <a:off x="3786263" y="6872549"/>
            <a:ext cx="1216190" cy="1216190"/>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50000" r="-50000"/>
              </a:stretch>
            </a:blipFill>
            <a:ln w="123825" cap="sq">
              <a:solidFill>
                <a:srgbClr val="FFFFFF"/>
              </a:solidFill>
              <a:prstDash val="solid"/>
              <a:miter/>
            </a:ln>
          </p:spPr>
          <p:txBody>
            <a:bodyPr/>
            <a:lstStyle/>
            <a:p>
              <a:endParaRPr lang="en-US"/>
            </a:p>
          </p:txBody>
        </p:sp>
      </p:grpSp>
      <p:grpSp>
        <p:nvGrpSpPr>
          <p:cNvPr id="41" name="Group 41"/>
          <p:cNvGrpSpPr/>
          <p:nvPr/>
        </p:nvGrpSpPr>
        <p:grpSpPr>
          <a:xfrm>
            <a:off x="11947377" y="6680756"/>
            <a:ext cx="1386450" cy="1386450"/>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43" name="TextBox 43"/>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44" name="Group 44"/>
          <p:cNvGrpSpPr/>
          <p:nvPr/>
        </p:nvGrpSpPr>
        <p:grpSpPr>
          <a:xfrm>
            <a:off x="12033096" y="6766475"/>
            <a:ext cx="1216190" cy="1216190"/>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37566" r="-37566"/>
              </a:stretch>
            </a:blipFill>
            <a:ln w="123825" cap="sq">
              <a:solidFill>
                <a:srgbClr val="FFFFFF"/>
              </a:solidFill>
              <a:prstDash val="solid"/>
              <a:miter/>
            </a:ln>
          </p:spPr>
          <p:txBody>
            <a:bodyPr/>
            <a:lstStyle/>
            <a:p>
              <a:endParaRPr lang="en-US"/>
            </a:p>
          </p:txBody>
        </p:sp>
      </p:grpSp>
      <p:sp>
        <p:nvSpPr>
          <p:cNvPr id="46" name="TextBox 46"/>
          <p:cNvSpPr txBox="1"/>
          <p:nvPr/>
        </p:nvSpPr>
        <p:spPr>
          <a:xfrm>
            <a:off x="1528830" y="1732772"/>
            <a:ext cx="5578382" cy="695325"/>
          </a:xfrm>
          <a:prstGeom prst="rect">
            <a:avLst/>
          </a:prstGeom>
        </p:spPr>
        <p:txBody>
          <a:bodyPr lIns="0" tIns="0" rIns="0" bIns="0" rtlCol="0" anchor="t">
            <a:spAutoFit/>
          </a:bodyPr>
          <a:lstStyle/>
          <a:p>
            <a:pPr algn="ctr">
              <a:lnSpc>
                <a:spcPts val="5495"/>
              </a:lnSpc>
            </a:pPr>
            <a:r>
              <a:rPr lang="en-US" sz="4579" b="1">
                <a:solidFill>
                  <a:srgbClr val="115A6D"/>
                </a:solidFill>
                <a:latin typeface="Antonio Bold"/>
                <a:ea typeface="Antonio Bold"/>
                <a:cs typeface="Antonio Bold"/>
                <a:sym typeface="Antonio Bold"/>
              </a:rPr>
              <a:t>FRONTEND WEB</a:t>
            </a:r>
          </a:p>
        </p:txBody>
      </p:sp>
      <p:sp>
        <p:nvSpPr>
          <p:cNvPr id="47" name="TextBox 47"/>
          <p:cNvSpPr txBox="1"/>
          <p:nvPr/>
        </p:nvSpPr>
        <p:spPr>
          <a:xfrm>
            <a:off x="2447793" y="4487679"/>
            <a:ext cx="2089616" cy="309520"/>
          </a:xfrm>
          <a:prstGeom prst="rect">
            <a:avLst/>
          </a:prstGeom>
        </p:spPr>
        <p:txBody>
          <a:bodyPr lIns="0" tIns="0" rIns="0" bIns="0" rtlCol="0" anchor="t">
            <a:spAutoFit/>
          </a:bodyPr>
          <a:lstStyle/>
          <a:p>
            <a:pPr algn="ctr">
              <a:lnSpc>
                <a:spcPts val="2355"/>
              </a:lnSpc>
              <a:spcBef>
                <a:spcPct val="0"/>
              </a:spcBef>
            </a:pPr>
            <a:r>
              <a:rPr lang="en-US" sz="1682" b="1">
                <a:solidFill>
                  <a:srgbClr val="186F7B"/>
                </a:solidFill>
                <a:latin typeface="Poppins Semi-Bold"/>
                <a:ea typeface="Poppins Semi-Bold"/>
                <a:cs typeface="Poppins Semi-Bold"/>
                <a:sym typeface="Poppins Semi-Bold"/>
              </a:rPr>
              <a:t>React Js</a:t>
            </a:r>
          </a:p>
        </p:txBody>
      </p:sp>
      <p:sp>
        <p:nvSpPr>
          <p:cNvPr id="48" name="TextBox 48"/>
          <p:cNvSpPr txBox="1"/>
          <p:nvPr/>
        </p:nvSpPr>
        <p:spPr>
          <a:xfrm>
            <a:off x="4377952" y="4487679"/>
            <a:ext cx="2089616" cy="309520"/>
          </a:xfrm>
          <a:prstGeom prst="rect">
            <a:avLst/>
          </a:prstGeom>
        </p:spPr>
        <p:txBody>
          <a:bodyPr lIns="0" tIns="0" rIns="0" bIns="0" rtlCol="0" anchor="t">
            <a:spAutoFit/>
          </a:bodyPr>
          <a:lstStyle/>
          <a:p>
            <a:pPr algn="ctr">
              <a:lnSpc>
                <a:spcPts val="2355"/>
              </a:lnSpc>
              <a:spcBef>
                <a:spcPct val="0"/>
              </a:spcBef>
            </a:pPr>
            <a:r>
              <a:rPr lang="en-US" sz="1682" b="1">
                <a:solidFill>
                  <a:srgbClr val="186F7B"/>
                </a:solidFill>
                <a:latin typeface="Poppins Semi-Bold"/>
                <a:ea typeface="Poppins Semi-Bold"/>
                <a:cs typeface="Poppins Semi-Bold"/>
                <a:sym typeface="Poppins Semi-Bold"/>
              </a:rPr>
              <a:t>Recharts</a:t>
            </a:r>
          </a:p>
        </p:txBody>
      </p:sp>
      <p:sp>
        <p:nvSpPr>
          <p:cNvPr id="49" name="TextBox 49"/>
          <p:cNvSpPr txBox="1"/>
          <p:nvPr/>
        </p:nvSpPr>
        <p:spPr>
          <a:xfrm>
            <a:off x="9694664" y="1662998"/>
            <a:ext cx="5142160" cy="685800"/>
          </a:xfrm>
          <a:prstGeom prst="rect">
            <a:avLst/>
          </a:prstGeom>
        </p:spPr>
        <p:txBody>
          <a:bodyPr lIns="0" tIns="0" rIns="0" bIns="0" rtlCol="0" anchor="t">
            <a:spAutoFit/>
          </a:bodyPr>
          <a:lstStyle/>
          <a:p>
            <a:pPr algn="ctr">
              <a:lnSpc>
                <a:spcPts val="5415"/>
              </a:lnSpc>
            </a:pPr>
            <a:r>
              <a:rPr lang="en-US" sz="4513" b="1">
                <a:solidFill>
                  <a:srgbClr val="115A6D"/>
                </a:solidFill>
                <a:latin typeface="Antonio Bold"/>
                <a:ea typeface="Antonio Bold"/>
                <a:cs typeface="Antonio Bold"/>
                <a:sym typeface="Antonio Bold"/>
              </a:rPr>
              <a:t>BACKEND</a:t>
            </a:r>
          </a:p>
        </p:txBody>
      </p:sp>
      <p:sp>
        <p:nvSpPr>
          <p:cNvPr id="50" name="TextBox 50"/>
          <p:cNvSpPr txBox="1"/>
          <p:nvPr/>
        </p:nvSpPr>
        <p:spPr>
          <a:xfrm>
            <a:off x="7794180" y="4508123"/>
            <a:ext cx="1999211" cy="289076"/>
          </a:xfrm>
          <a:prstGeom prst="rect">
            <a:avLst/>
          </a:prstGeom>
        </p:spPr>
        <p:txBody>
          <a:bodyPr lIns="0" tIns="0" rIns="0" bIns="0" rtlCol="0" anchor="t">
            <a:spAutoFit/>
          </a:bodyPr>
          <a:lstStyle/>
          <a:p>
            <a:pPr algn="ctr">
              <a:lnSpc>
                <a:spcPts val="2253"/>
              </a:lnSpc>
              <a:spcBef>
                <a:spcPct val="0"/>
              </a:spcBef>
            </a:pPr>
            <a:r>
              <a:rPr lang="en-US" sz="1609" b="1">
                <a:solidFill>
                  <a:srgbClr val="186F7B"/>
                </a:solidFill>
                <a:latin typeface="Poppins Semi-Bold"/>
                <a:ea typeface="Poppins Semi-Bold"/>
                <a:cs typeface="Poppins Semi-Bold"/>
                <a:sym typeface="Poppins Semi-Bold"/>
              </a:rPr>
              <a:t>Node Js</a:t>
            </a:r>
          </a:p>
        </p:txBody>
      </p:sp>
      <p:sp>
        <p:nvSpPr>
          <p:cNvPr id="51" name="TextBox 51"/>
          <p:cNvSpPr txBox="1"/>
          <p:nvPr/>
        </p:nvSpPr>
        <p:spPr>
          <a:xfrm>
            <a:off x="10094943" y="4504733"/>
            <a:ext cx="1999211" cy="289076"/>
          </a:xfrm>
          <a:prstGeom prst="rect">
            <a:avLst/>
          </a:prstGeom>
        </p:spPr>
        <p:txBody>
          <a:bodyPr lIns="0" tIns="0" rIns="0" bIns="0" rtlCol="0" anchor="t">
            <a:spAutoFit/>
          </a:bodyPr>
          <a:lstStyle/>
          <a:p>
            <a:pPr algn="ctr">
              <a:lnSpc>
                <a:spcPts val="2253"/>
              </a:lnSpc>
              <a:spcBef>
                <a:spcPct val="0"/>
              </a:spcBef>
            </a:pPr>
            <a:r>
              <a:rPr lang="en-US" sz="1609" b="1">
                <a:solidFill>
                  <a:srgbClr val="186F7B"/>
                </a:solidFill>
                <a:latin typeface="Poppins Semi-Bold"/>
                <a:ea typeface="Poppins Semi-Bold"/>
                <a:cs typeface="Poppins Semi-Bold"/>
                <a:sym typeface="Poppins Semi-Bold"/>
              </a:rPr>
              <a:t>Express Js</a:t>
            </a:r>
          </a:p>
        </p:txBody>
      </p:sp>
      <p:sp>
        <p:nvSpPr>
          <p:cNvPr id="52" name="TextBox 52"/>
          <p:cNvSpPr txBox="1"/>
          <p:nvPr/>
        </p:nvSpPr>
        <p:spPr>
          <a:xfrm>
            <a:off x="12455358" y="4503038"/>
            <a:ext cx="1999211" cy="289076"/>
          </a:xfrm>
          <a:prstGeom prst="rect">
            <a:avLst/>
          </a:prstGeom>
        </p:spPr>
        <p:txBody>
          <a:bodyPr lIns="0" tIns="0" rIns="0" bIns="0" rtlCol="0" anchor="t">
            <a:spAutoFit/>
          </a:bodyPr>
          <a:lstStyle/>
          <a:p>
            <a:pPr algn="ctr">
              <a:lnSpc>
                <a:spcPts val="2253"/>
              </a:lnSpc>
              <a:spcBef>
                <a:spcPct val="0"/>
              </a:spcBef>
            </a:pPr>
            <a:r>
              <a:rPr lang="en-US" sz="1609" b="1">
                <a:solidFill>
                  <a:srgbClr val="186F7B"/>
                </a:solidFill>
                <a:latin typeface="Poppins Semi-Bold"/>
                <a:ea typeface="Poppins Semi-Bold"/>
                <a:cs typeface="Poppins Semi-Bold"/>
                <a:sym typeface="Poppins Semi-Bold"/>
              </a:rPr>
              <a:t>JWT </a:t>
            </a:r>
          </a:p>
        </p:txBody>
      </p:sp>
      <p:sp>
        <p:nvSpPr>
          <p:cNvPr id="53" name="TextBox 53"/>
          <p:cNvSpPr txBox="1"/>
          <p:nvPr/>
        </p:nvSpPr>
        <p:spPr>
          <a:xfrm>
            <a:off x="14756121" y="4499647"/>
            <a:ext cx="1999211" cy="289076"/>
          </a:xfrm>
          <a:prstGeom prst="rect">
            <a:avLst/>
          </a:prstGeom>
        </p:spPr>
        <p:txBody>
          <a:bodyPr lIns="0" tIns="0" rIns="0" bIns="0" rtlCol="0" anchor="t">
            <a:spAutoFit/>
          </a:bodyPr>
          <a:lstStyle/>
          <a:p>
            <a:pPr algn="ctr">
              <a:lnSpc>
                <a:spcPts val="2253"/>
              </a:lnSpc>
              <a:spcBef>
                <a:spcPct val="0"/>
              </a:spcBef>
            </a:pPr>
            <a:r>
              <a:rPr lang="en-US" sz="1609" b="1">
                <a:solidFill>
                  <a:srgbClr val="186F7B"/>
                </a:solidFill>
                <a:latin typeface="Poppins Semi-Bold"/>
                <a:ea typeface="Poppins Semi-Bold"/>
                <a:cs typeface="Poppins Semi-Bold"/>
                <a:sym typeface="Poppins Semi-Bold"/>
              </a:rPr>
              <a:t>OAuth2 </a:t>
            </a:r>
          </a:p>
        </p:txBody>
      </p:sp>
      <p:sp>
        <p:nvSpPr>
          <p:cNvPr id="54" name="TextBox 54"/>
          <p:cNvSpPr txBox="1"/>
          <p:nvPr/>
        </p:nvSpPr>
        <p:spPr>
          <a:xfrm>
            <a:off x="1949481" y="5663824"/>
            <a:ext cx="4518086" cy="685800"/>
          </a:xfrm>
          <a:prstGeom prst="rect">
            <a:avLst/>
          </a:prstGeom>
        </p:spPr>
        <p:txBody>
          <a:bodyPr lIns="0" tIns="0" rIns="0" bIns="0" rtlCol="0" anchor="t">
            <a:spAutoFit/>
          </a:bodyPr>
          <a:lstStyle/>
          <a:p>
            <a:pPr algn="ctr">
              <a:lnSpc>
                <a:spcPts val="5416"/>
              </a:lnSpc>
            </a:pPr>
            <a:r>
              <a:rPr lang="en-US" sz="4514" b="1">
                <a:solidFill>
                  <a:srgbClr val="115A6D"/>
                </a:solidFill>
                <a:latin typeface="Antonio Bold"/>
                <a:ea typeface="Antonio Bold"/>
                <a:cs typeface="Antonio Bold"/>
                <a:sym typeface="Antonio Bold"/>
              </a:rPr>
              <a:t>BASE DE DONNÉES</a:t>
            </a:r>
          </a:p>
        </p:txBody>
      </p:sp>
      <p:sp>
        <p:nvSpPr>
          <p:cNvPr id="55" name="TextBox 55"/>
          <p:cNvSpPr txBox="1"/>
          <p:nvPr/>
        </p:nvSpPr>
        <p:spPr>
          <a:xfrm>
            <a:off x="3533457" y="8364229"/>
            <a:ext cx="1756578" cy="259773"/>
          </a:xfrm>
          <a:prstGeom prst="rect">
            <a:avLst/>
          </a:prstGeom>
        </p:spPr>
        <p:txBody>
          <a:bodyPr lIns="0" tIns="0" rIns="0" bIns="0" rtlCol="0" anchor="t">
            <a:spAutoFit/>
          </a:bodyPr>
          <a:lstStyle/>
          <a:p>
            <a:pPr algn="ctr">
              <a:lnSpc>
                <a:spcPts val="1980"/>
              </a:lnSpc>
              <a:spcBef>
                <a:spcPct val="0"/>
              </a:spcBef>
            </a:pPr>
            <a:r>
              <a:rPr lang="en-US" sz="1414" b="1">
                <a:solidFill>
                  <a:srgbClr val="186F7B"/>
                </a:solidFill>
                <a:latin typeface="Poppins Semi-Bold"/>
                <a:ea typeface="Poppins Semi-Bold"/>
                <a:cs typeface="Poppins Semi-Bold"/>
                <a:sym typeface="Poppins Semi-Bold"/>
              </a:rPr>
              <a:t>PostgreSQL</a:t>
            </a:r>
          </a:p>
        </p:txBody>
      </p:sp>
      <p:sp>
        <p:nvSpPr>
          <p:cNvPr id="56" name="TextBox 56"/>
          <p:cNvSpPr txBox="1"/>
          <p:nvPr/>
        </p:nvSpPr>
        <p:spPr>
          <a:xfrm>
            <a:off x="9234077" y="5662616"/>
            <a:ext cx="6849005" cy="1371600"/>
          </a:xfrm>
          <a:prstGeom prst="rect">
            <a:avLst/>
          </a:prstGeom>
        </p:spPr>
        <p:txBody>
          <a:bodyPr lIns="0" tIns="0" rIns="0" bIns="0" rtlCol="0" anchor="t">
            <a:spAutoFit/>
          </a:bodyPr>
          <a:lstStyle/>
          <a:p>
            <a:pPr algn="ctr">
              <a:lnSpc>
                <a:spcPts val="5416"/>
              </a:lnSpc>
            </a:pPr>
            <a:r>
              <a:rPr lang="en-US" sz="4514" b="1">
                <a:solidFill>
                  <a:srgbClr val="115A6D"/>
                </a:solidFill>
                <a:latin typeface="Antonio Bold"/>
                <a:ea typeface="Antonio Bold"/>
                <a:cs typeface="Antonio Bold"/>
                <a:sym typeface="Antonio Bold"/>
              </a:rPr>
              <a:t>VERSIONNAGE &amp; COLLABORATION</a:t>
            </a:r>
          </a:p>
          <a:p>
            <a:pPr algn="ctr">
              <a:lnSpc>
                <a:spcPts val="5416"/>
              </a:lnSpc>
            </a:pPr>
            <a:endParaRPr lang="en-US" sz="4514" b="1">
              <a:solidFill>
                <a:srgbClr val="115A6D"/>
              </a:solidFill>
              <a:latin typeface="Antonio Bold"/>
              <a:ea typeface="Antonio Bold"/>
              <a:cs typeface="Antonio Bold"/>
              <a:sym typeface="Antonio Bold"/>
            </a:endParaRPr>
          </a:p>
        </p:txBody>
      </p:sp>
      <p:sp>
        <p:nvSpPr>
          <p:cNvPr id="57" name="TextBox 57"/>
          <p:cNvSpPr txBox="1"/>
          <p:nvPr/>
        </p:nvSpPr>
        <p:spPr>
          <a:xfrm>
            <a:off x="11780291" y="8258155"/>
            <a:ext cx="1756578" cy="259773"/>
          </a:xfrm>
          <a:prstGeom prst="rect">
            <a:avLst/>
          </a:prstGeom>
        </p:spPr>
        <p:txBody>
          <a:bodyPr lIns="0" tIns="0" rIns="0" bIns="0" rtlCol="0" anchor="t">
            <a:spAutoFit/>
          </a:bodyPr>
          <a:lstStyle/>
          <a:p>
            <a:pPr algn="ctr">
              <a:lnSpc>
                <a:spcPts val="1980"/>
              </a:lnSpc>
              <a:spcBef>
                <a:spcPct val="0"/>
              </a:spcBef>
            </a:pPr>
            <a:r>
              <a:rPr lang="en-US" sz="1414" b="1">
                <a:solidFill>
                  <a:srgbClr val="186F7B"/>
                </a:solidFill>
                <a:latin typeface="Poppins Semi-Bold"/>
                <a:ea typeface="Poppins Semi-Bold"/>
                <a:cs typeface="Poppins Semi-Bold"/>
                <a:sym typeface="Poppins Semi-Bold"/>
              </a:rPr>
              <a:t>Github</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921155" y="4824292"/>
            <a:ext cx="10348407" cy="1164196"/>
          </a:xfrm>
          <a:custGeom>
            <a:avLst/>
            <a:gdLst/>
            <a:ahLst/>
            <a:cxnLst/>
            <a:rect l="l" t="t" r="r" b="b"/>
            <a:pathLst>
              <a:path w="10348407" h="1164196">
                <a:moveTo>
                  <a:pt x="0" y="0"/>
                </a:moveTo>
                <a:lnTo>
                  <a:pt x="10348407" y="0"/>
                </a:lnTo>
                <a:lnTo>
                  <a:pt x="10348407" y="1164196"/>
                </a:lnTo>
                <a:lnTo>
                  <a:pt x="0" y="116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4985401" y="4824292"/>
            <a:ext cx="10348407" cy="1164196"/>
          </a:xfrm>
          <a:custGeom>
            <a:avLst/>
            <a:gdLst/>
            <a:ahLst/>
            <a:cxnLst/>
            <a:rect l="l" t="t" r="r" b="b"/>
            <a:pathLst>
              <a:path w="10348407" h="1164196">
                <a:moveTo>
                  <a:pt x="0" y="1164196"/>
                </a:moveTo>
                <a:lnTo>
                  <a:pt x="10348407" y="1164196"/>
                </a:lnTo>
                <a:lnTo>
                  <a:pt x="10348407" y="0"/>
                </a:lnTo>
                <a:lnTo>
                  <a:pt x="0" y="0"/>
                </a:lnTo>
                <a:lnTo>
                  <a:pt x="0" y="116419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16499047" y="766458"/>
            <a:ext cx="918964" cy="918964"/>
          </a:xfrm>
          <a:custGeom>
            <a:avLst/>
            <a:gdLst/>
            <a:ahLst/>
            <a:cxnLst/>
            <a:rect l="l" t="t" r="r" b="b"/>
            <a:pathLst>
              <a:path w="918964" h="918964">
                <a:moveTo>
                  <a:pt x="0" y="0"/>
                </a:moveTo>
                <a:lnTo>
                  <a:pt x="918964" y="0"/>
                </a:lnTo>
                <a:lnTo>
                  <a:pt x="918964" y="918964"/>
                </a:lnTo>
                <a:lnTo>
                  <a:pt x="0" y="9189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rot="-10800000" flipH="1">
            <a:off x="683518" y="766458"/>
            <a:ext cx="918964" cy="918964"/>
          </a:xfrm>
          <a:custGeom>
            <a:avLst/>
            <a:gdLst/>
            <a:ahLst/>
            <a:cxnLst/>
            <a:rect l="l" t="t" r="r" b="b"/>
            <a:pathLst>
              <a:path w="918964" h="918964">
                <a:moveTo>
                  <a:pt x="918964" y="0"/>
                </a:moveTo>
                <a:lnTo>
                  <a:pt x="0" y="0"/>
                </a:lnTo>
                <a:lnTo>
                  <a:pt x="0" y="918964"/>
                </a:lnTo>
                <a:lnTo>
                  <a:pt x="918964" y="918964"/>
                </a:lnTo>
                <a:lnTo>
                  <a:pt x="918964"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6" name="Group 6"/>
          <p:cNvGrpSpPr/>
          <p:nvPr/>
        </p:nvGrpSpPr>
        <p:grpSpPr>
          <a:xfrm>
            <a:off x="3722335" y="7352762"/>
            <a:ext cx="1649313" cy="164931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8" name="TextBox 8"/>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9" name="Group 9"/>
          <p:cNvGrpSpPr/>
          <p:nvPr/>
        </p:nvGrpSpPr>
        <p:grpSpPr>
          <a:xfrm>
            <a:off x="3824306" y="7454733"/>
            <a:ext cx="1445371" cy="144537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4572" r="-14572"/>
              </a:stretch>
            </a:blipFill>
            <a:ln w="123825" cap="sq">
              <a:solidFill>
                <a:srgbClr val="FFFFFF"/>
              </a:solidFill>
              <a:prstDash val="solid"/>
              <a:miter/>
            </a:ln>
          </p:spPr>
          <p:txBody>
            <a:bodyPr/>
            <a:lstStyle/>
            <a:p>
              <a:endParaRPr lang="en-US"/>
            </a:p>
          </p:txBody>
        </p:sp>
      </p:grpSp>
      <p:grpSp>
        <p:nvGrpSpPr>
          <p:cNvPr id="11" name="Group 11"/>
          <p:cNvGrpSpPr/>
          <p:nvPr/>
        </p:nvGrpSpPr>
        <p:grpSpPr>
          <a:xfrm>
            <a:off x="2790247" y="3504186"/>
            <a:ext cx="1577957" cy="157795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13" name="TextBox 13"/>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14" name="Group 14"/>
          <p:cNvGrpSpPr/>
          <p:nvPr/>
        </p:nvGrpSpPr>
        <p:grpSpPr>
          <a:xfrm>
            <a:off x="2887807" y="3601745"/>
            <a:ext cx="1382838" cy="138283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33333" r="-33333"/>
              </a:stretch>
            </a:blipFill>
            <a:ln w="123825" cap="sq">
              <a:solidFill>
                <a:srgbClr val="FFFFFF"/>
              </a:solidFill>
              <a:prstDash val="solid"/>
              <a:miter/>
            </a:ln>
          </p:spPr>
          <p:txBody>
            <a:bodyPr/>
            <a:lstStyle/>
            <a:p>
              <a:endParaRPr lang="en-US"/>
            </a:p>
          </p:txBody>
        </p:sp>
      </p:grpSp>
      <p:grpSp>
        <p:nvGrpSpPr>
          <p:cNvPr id="16" name="Group 16"/>
          <p:cNvGrpSpPr/>
          <p:nvPr/>
        </p:nvGrpSpPr>
        <p:grpSpPr>
          <a:xfrm>
            <a:off x="11183501" y="3465229"/>
            <a:ext cx="1386450" cy="13864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18" name="TextBox 18"/>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19" name="Group 19"/>
          <p:cNvGrpSpPr/>
          <p:nvPr/>
        </p:nvGrpSpPr>
        <p:grpSpPr>
          <a:xfrm>
            <a:off x="11269220" y="3550948"/>
            <a:ext cx="1216190" cy="12161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t="-1225" b="-1225"/>
              </a:stretch>
            </a:blipFill>
            <a:ln w="123825" cap="sq">
              <a:solidFill>
                <a:srgbClr val="FFFFFF"/>
              </a:solidFill>
              <a:prstDash val="solid"/>
              <a:miter/>
            </a:ln>
          </p:spPr>
          <p:txBody>
            <a:bodyPr/>
            <a:lstStyle/>
            <a:p>
              <a:endParaRPr lang="en-US"/>
            </a:p>
          </p:txBody>
        </p:sp>
      </p:grpSp>
      <p:grpSp>
        <p:nvGrpSpPr>
          <p:cNvPr id="21" name="Group 21"/>
          <p:cNvGrpSpPr/>
          <p:nvPr/>
        </p:nvGrpSpPr>
        <p:grpSpPr>
          <a:xfrm>
            <a:off x="13281042" y="3465229"/>
            <a:ext cx="1386450" cy="138645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23" name="TextBox 23"/>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24" name="Group 24"/>
          <p:cNvGrpSpPr/>
          <p:nvPr/>
        </p:nvGrpSpPr>
        <p:grpSpPr>
          <a:xfrm>
            <a:off x="13366761" y="3550948"/>
            <a:ext cx="1216190" cy="121619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19617" r="-19617"/>
              </a:stretch>
            </a:blipFill>
            <a:ln w="123825" cap="sq">
              <a:solidFill>
                <a:srgbClr val="FFFFFF"/>
              </a:solidFill>
              <a:prstDash val="solid"/>
              <a:miter/>
            </a:ln>
          </p:spPr>
          <p:txBody>
            <a:bodyPr/>
            <a:lstStyle/>
            <a:p>
              <a:endParaRPr lang="en-US"/>
            </a:p>
          </p:txBody>
        </p:sp>
      </p:grpSp>
      <p:grpSp>
        <p:nvGrpSpPr>
          <p:cNvPr id="26" name="Group 26"/>
          <p:cNvGrpSpPr/>
          <p:nvPr/>
        </p:nvGrpSpPr>
        <p:grpSpPr>
          <a:xfrm>
            <a:off x="5062424" y="3406626"/>
            <a:ext cx="1577957" cy="157795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28" name="TextBox 28"/>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29" name="Group 29"/>
          <p:cNvGrpSpPr/>
          <p:nvPr/>
        </p:nvGrpSpPr>
        <p:grpSpPr>
          <a:xfrm>
            <a:off x="5159984" y="3504186"/>
            <a:ext cx="1382838" cy="138283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5075" r="-15075"/>
              </a:stretch>
            </a:blipFill>
            <a:ln w="123825" cap="sq">
              <a:solidFill>
                <a:srgbClr val="FFFFFF"/>
              </a:solidFill>
              <a:prstDash val="solid"/>
              <a:miter/>
            </a:ln>
          </p:spPr>
          <p:txBody>
            <a:bodyPr/>
            <a:lstStyle/>
            <a:p>
              <a:endParaRPr lang="en-US"/>
            </a:p>
          </p:txBody>
        </p:sp>
      </p:grpSp>
      <p:grpSp>
        <p:nvGrpSpPr>
          <p:cNvPr id="31" name="Group 31"/>
          <p:cNvGrpSpPr/>
          <p:nvPr/>
        </p:nvGrpSpPr>
        <p:grpSpPr>
          <a:xfrm>
            <a:off x="11924170" y="7352762"/>
            <a:ext cx="1649313" cy="1649313"/>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33" name="TextBox 33"/>
            <p:cNvSpPr txBox="1"/>
            <p:nvPr/>
          </p:nvSpPr>
          <p:spPr>
            <a:xfrm>
              <a:off x="76200" y="38100"/>
              <a:ext cx="660400" cy="698500"/>
            </a:xfrm>
            <a:prstGeom prst="rect">
              <a:avLst/>
            </a:prstGeom>
          </p:spPr>
          <p:txBody>
            <a:bodyPr lIns="17337" tIns="17337" rIns="17337" bIns="17337" rtlCol="0" anchor="ctr"/>
            <a:lstStyle/>
            <a:p>
              <a:pPr algn="ctr">
                <a:lnSpc>
                  <a:spcPts val="2659"/>
                </a:lnSpc>
              </a:pPr>
              <a:endParaRPr/>
            </a:p>
          </p:txBody>
        </p:sp>
      </p:grpSp>
      <p:grpSp>
        <p:nvGrpSpPr>
          <p:cNvPr id="34" name="Group 34"/>
          <p:cNvGrpSpPr/>
          <p:nvPr/>
        </p:nvGrpSpPr>
        <p:grpSpPr>
          <a:xfrm>
            <a:off x="12026141" y="7454733"/>
            <a:ext cx="1445371" cy="144537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19845" r="-19845"/>
              </a:stretch>
            </a:blipFill>
            <a:ln w="123825" cap="sq">
              <a:solidFill>
                <a:srgbClr val="FFFFFF"/>
              </a:solidFill>
              <a:prstDash val="solid"/>
              <a:miter/>
            </a:ln>
          </p:spPr>
          <p:txBody>
            <a:bodyPr/>
            <a:lstStyle/>
            <a:p>
              <a:endParaRPr lang="en-US"/>
            </a:p>
          </p:txBody>
        </p:sp>
      </p:grpSp>
      <p:sp>
        <p:nvSpPr>
          <p:cNvPr id="36" name="TextBox 36"/>
          <p:cNvSpPr txBox="1"/>
          <p:nvPr/>
        </p:nvSpPr>
        <p:spPr>
          <a:xfrm>
            <a:off x="2083518" y="6203240"/>
            <a:ext cx="5578382" cy="695325"/>
          </a:xfrm>
          <a:prstGeom prst="rect">
            <a:avLst/>
          </a:prstGeom>
        </p:spPr>
        <p:txBody>
          <a:bodyPr lIns="0" tIns="0" rIns="0" bIns="0" rtlCol="0" anchor="t">
            <a:spAutoFit/>
          </a:bodyPr>
          <a:lstStyle/>
          <a:p>
            <a:pPr algn="ctr">
              <a:lnSpc>
                <a:spcPts val="5495"/>
              </a:lnSpc>
            </a:pPr>
            <a:r>
              <a:rPr lang="en-US" sz="4579" b="1">
                <a:solidFill>
                  <a:srgbClr val="115A6D"/>
                </a:solidFill>
                <a:latin typeface="Antonio Bold"/>
                <a:ea typeface="Antonio Bold"/>
                <a:cs typeface="Antonio Bold"/>
                <a:sym typeface="Antonio Bold"/>
              </a:rPr>
              <a:t>CONTENEURISATION</a:t>
            </a:r>
          </a:p>
        </p:txBody>
      </p:sp>
      <p:sp>
        <p:nvSpPr>
          <p:cNvPr id="37" name="TextBox 37"/>
          <p:cNvSpPr txBox="1"/>
          <p:nvPr/>
        </p:nvSpPr>
        <p:spPr>
          <a:xfrm>
            <a:off x="3502183" y="9117069"/>
            <a:ext cx="2089616" cy="309520"/>
          </a:xfrm>
          <a:prstGeom prst="rect">
            <a:avLst/>
          </a:prstGeom>
        </p:spPr>
        <p:txBody>
          <a:bodyPr lIns="0" tIns="0" rIns="0" bIns="0" rtlCol="0" anchor="t">
            <a:spAutoFit/>
          </a:bodyPr>
          <a:lstStyle/>
          <a:p>
            <a:pPr algn="ctr">
              <a:lnSpc>
                <a:spcPts val="2355"/>
              </a:lnSpc>
              <a:spcBef>
                <a:spcPct val="0"/>
              </a:spcBef>
            </a:pPr>
            <a:r>
              <a:rPr lang="en-US" sz="1682" b="1">
                <a:solidFill>
                  <a:srgbClr val="186F7B"/>
                </a:solidFill>
                <a:latin typeface="Poppins Semi-Bold"/>
                <a:ea typeface="Poppins Semi-Bold"/>
                <a:cs typeface="Poppins Semi-Bold"/>
                <a:sym typeface="Poppins Semi-Bold"/>
              </a:rPr>
              <a:t>Docker</a:t>
            </a:r>
          </a:p>
        </p:txBody>
      </p:sp>
      <p:sp>
        <p:nvSpPr>
          <p:cNvPr id="38" name="TextBox 38"/>
          <p:cNvSpPr txBox="1"/>
          <p:nvPr/>
        </p:nvSpPr>
        <p:spPr>
          <a:xfrm>
            <a:off x="2083518" y="2428097"/>
            <a:ext cx="5142160" cy="685800"/>
          </a:xfrm>
          <a:prstGeom prst="rect">
            <a:avLst/>
          </a:prstGeom>
        </p:spPr>
        <p:txBody>
          <a:bodyPr lIns="0" tIns="0" rIns="0" bIns="0" rtlCol="0" anchor="t">
            <a:spAutoFit/>
          </a:bodyPr>
          <a:lstStyle/>
          <a:p>
            <a:pPr algn="ctr">
              <a:lnSpc>
                <a:spcPts val="5415"/>
              </a:lnSpc>
            </a:pPr>
            <a:r>
              <a:rPr lang="en-US" sz="4513" b="1">
                <a:solidFill>
                  <a:srgbClr val="115A6D"/>
                </a:solidFill>
                <a:latin typeface="Antonio Bold"/>
                <a:ea typeface="Antonio Bold"/>
                <a:cs typeface="Antonio Bold"/>
                <a:sym typeface="Antonio Bold"/>
              </a:rPr>
              <a:t>pipelINE CI/CD </a:t>
            </a:r>
          </a:p>
        </p:txBody>
      </p:sp>
      <p:sp>
        <p:nvSpPr>
          <p:cNvPr id="39" name="TextBox 39"/>
          <p:cNvSpPr txBox="1"/>
          <p:nvPr/>
        </p:nvSpPr>
        <p:spPr>
          <a:xfrm>
            <a:off x="2579620" y="5157293"/>
            <a:ext cx="1999211" cy="289076"/>
          </a:xfrm>
          <a:prstGeom prst="rect">
            <a:avLst/>
          </a:prstGeom>
        </p:spPr>
        <p:txBody>
          <a:bodyPr lIns="0" tIns="0" rIns="0" bIns="0" rtlCol="0" anchor="t">
            <a:spAutoFit/>
          </a:bodyPr>
          <a:lstStyle/>
          <a:p>
            <a:pPr algn="ctr">
              <a:lnSpc>
                <a:spcPts val="2253"/>
              </a:lnSpc>
              <a:spcBef>
                <a:spcPct val="0"/>
              </a:spcBef>
            </a:pPr>
            <a:r>
              <a:rPr lang="en-US" sz="1609" b="1">
                <a:solidFill>
                  <a:srgbClr val="186F7B"/>
                </a:solidFill>
                <a:latin typeface="Poppins Semi-Bold"/>
                <a:ea typeface="Poppins Semi-Bold"/>
                <a:cs typeface="Poppins Semi-Bold"/>
                <a:sym typeface="Poppins Semi-Bold"/>
              </a:rPr>
              <a:t>Azure DevOps</a:t>
            </a:r>
          </a:p>
        </p:txBody>
      </p:sp>
      <p:sp>
        <p:nvSpPr>
          <p:cNvPr id="40" name="TextBox 40"/>
          <p:cNvSpPr txBox="1"/>
          <p:nvPr/>
        </p:nvSpPr>
        <p:spPr>
          <a:xfrm>
            <a:off x="4959831" y="5065870"/>
            <a:ext cx="1756578" cy="259773"/>
          </a:xfrm>
          <a:prstGeom prst="rect">
            <a:avLst/>
          </a:prstGeom>
        </p:spPr>
        <p:txBody>
          <a:bodyPr lIns="0" tIns="0" rIns="0" bIns="0" rtlCol="0" anchor="t">
            <a:spAutoFit/>
          </a:bodyPr>
          <a:lstStyle/>
          <a:p>
            <a:pPr algn="ctr">
              <a:lnSpc>
                <a:spcPts val="1980"/>
              </a:lnSpc>
              <a:spcBef>
                <a:spcPct val="0"/>
              </a:spcBef>
            </a:pPr>
            <a:r>
              <a:rPr lang="en-US" sz="1414" b="1">
                <a:solidFill>
                  <a:srgbClr val="186F7B"/>
                </a:solidFill>
                <a:latin typeface="Poppins Semi-Bold"/>
                <a:ea typeface="Poppins Semi-Bold"/>
                <a:cs typeface="Poppins Semi-Bold"/>
                <a:sym typeface="Poppins Semi-Bold"/>
              </a:rPr>
              <a:t>Sonarcloud</a:t>
            </a:r>
          </a:p>
        </p:txBody>
      </p:sp>
      <p:sp>
        <p:nvSpPr>
          <p:cNvPr id="41" name="TextBox 41"/>
          <p:cNvSpPr txBox="1"/>
          <p:nvPr/>
        </p:nvSpPr>
        <p:spPr>
          <a:xfrm>
            <a:off x="9650042" y="2428097"/>
            <a:ext cx="6849005" cy="685800"/>
          </a:xfrm>
          <a:prstGeom prst="rect">
            <a:avLst/>
          </a:prstGeom>
        </p:spPr>
        <p:txBody>
          <a:bodyPr lIns="0" tIns="0" rIns="0" bIns="0" rtlCol="0" anchor="t">
            <a:spAutoFit/>
          </a:bodyPr>
          <a:lstStyle/>
          <a:p>
            <a:pPr algn="ctr">
              <a:lnSpc>
                <a:spcPts val="5416"/>
              </a:lnSpc>
            </a:pPr>
            <a:r>
              <a:rPr lang="en-US" sz="4514" b="1">
                <a:solidFill>
                  <a:srgbClr val="115A6D"/>
                </a:solidFill>
                <a:latin typeface="Antonio Bold"/>
                <a:ea typeface="Antonio Bold"/>
                <a:cs typeface="Antonio Bold"/>
                <a:sym typeface="Antonio Bold"/>
              </a:rPr>
              <a:t>MONITORING &amp; SÉCURITÉ</a:t>
            </a:r>
          </a:p>
        </p:txBody>
      </p:sp>
      <p:sp>
        <p:nvSpPr>
          <p:cNvPr id="42" name="TextBox 42"/>
          <p:cNvSpPr txBox="1"/>
          <p:nvPr/>
        </p:nvSpPr>
        <p:spPr>
          <a:xfrm>
            <a:off x="11016414" y="5042628"/>
            <a:ext cx="1756578" cy="259773"/>
          </a:xfrm>
          <a:prstGeom prst="rect">
            <a:avLst/>
          </a:prstGeom>
        </p:spPr>
        <p:txBody>
          <a:bodyPr lIns="0" tIns="0" rIns="0" bIns="0" rtlCol="0" anchor="t">
            <a:spAutoFit/>
          </a:bodyPr>
          <a:lstStyle/>
          <a:p>
            <a:pPr algn="ctr">
              <a:lnSpc>
                <a:spcPts val="1980"/>
              </a:lnSpc>
              <a:spcBef>
                <a:spcPct val="0"/>
              </a:spcBef>
            </a:pPr>
            <a:r>
              <a:rPr lang="en-US" sz="1414" b="1">
                <a:solidFill>
                  <a:srgbClr val="186F7B"/>
                </a:solidFill>
                <a:latin typeface="Poppins Semi-Bold"/>
                <a:ea typeface="Poppins Semi-Bold"/>
                <a:cs typeface="Poppins Semi-Bold"/>
                <a:sym typeface="Poppins Semi-Bold"/>
              </a:rPr>
              <a:t>Grafana</a:t>
            </a:r>
          </a:p>
        </p:txBody>
      </p:sp>
      <p:sp>
        <p:nvSpPr>
          <p:cNvPr id="43" name="TextBox 43"/>
          <p:cNvSpPr txBox="1"/>
          <p:nvPr/>
        </p:nvSpPr>
        <p:spPr>
          <a:xfrm>
            <a:off x="13113956" y="5042628"/>
            <a:ext cx="1756578" cy="259773"/>
          </a:xfrm>
          <a:prstGeom prst="rect">
            <a:avLst/>
          </a:prstGeom>
        </p:spPr>
        <p:txBody>
          <a:bodyPr lIns="0" tIns="0" rIns="0" bIns="0" rtlCol="0" anchor="t">
            <a:spAutoFit/>
          </a:bodyPr>
          <a:lstStyle/>
          <a:p>
            <a:pPr algn="ctr">
              <a:lnSpc>
                <a:spcPts val="1980"/>
              </a:lnSpc>
              <a:spcBef>
                <a:spcPct val="0"/>
              </a:spcBef>
            </a:pPr>
            <a:r>
              <a:rPr lang="en-US" sz="1414" b="1">
                <a:solidFill>
                  <a:srgbClr val="186F7B"/>
                </a:solidFill>
                <a:latin typeface="Poppins Semi-Bold"/>
                <a:ea typeface="Poppins Semi-Bold"/>
                <a:cs typeface="Poppins Semi-Bold"/>
                <a:sym typeface="Poppins Semi-Bold"/>
              </a:rPr>
              <a:t>Prometheus</a:t>
            </a:r>
          </a:p>
        </p:txBody>
      </p:sp>
      <p:sp>
        <p:nvSpPr>
          <p:cNvPr id="44" name="TextBox 44"/>
          <p:cNvSpPr txBox="1"/>
          <p:nvPr/>
        </p:nvSpPr>
        <p:spPr>
          <a:xfrm>
            <a:off x="10285354" y="6203240"/>
            <a:ext cx="5578382" cy="695325"/>
          </a:xfrm>
          <a:prstGeom prst="rect">
            <a:avLst/>
          </a:prstGeom>
        </p:spPr>
        <p:txBody>
          <a:bodyPr lIns="0" tIns="0" rIns="0" bIns="0" rtlCol="0" anchor="t">
            <a:spAutoFit/>
          </a:bodyPr>
          <a:lstStyle/>
          <a:p>
            <a:pPr algn="ctr">
              <a:lnSpc>
                <a:spcPts val="5495"/>
              </a:lnSpc>
            </a:pPr>
            <a:r>
              <a:rPr lang="en-US" sz="4579" b="1">
                <a:solidFill>
                  <a:srgbClr val="115A6D"/>
                </a:solidFill>
                <a:latin typeface="Antonio Bold"/>
                <a:ea typeface="Antonio Bold"/>
                <a:cs typeface="Antonio Bold"/>
                <a:sym typeface="Antonio Bold"/>
              </a:rPr>
              <a:t>ORCHESTRATION</a:t>
            </a:r>
          </a:p>
        </p:txBody>
      </p:sp>
      <p:sp>
        <p:nvSpPr>
          <p:cNvPr id="45" name="TextBox 45"/>
          <p:cNvSpPr txBox="1"/>
          <p:nvPr/>
        </p:nvSpPr>
        <p:spPr>
          <a:xfrm>
            <a:off x="11704018" y="9117069"/>
            <a:ext cx="2089616" cy="309520"/>
          </a:xfrm>
          <a:prstGeom prst="rect">
            <a:avLst/>
          </a:prstGeom>
        </p:spPr>
        <p:txBody>
          <a:bodyPr lIns="0" tIns="0" rIns="0" bIns="0" rtlCol="0" anchor="t">
            <a:spAutoFit/>
          </a:bodyPr>
          <a:lstStyle/>
          <a:p>
            <a:pPr algn="ctr">
              <a:lnSpc>
                <a:spcPts val="2355"/>
              </a:lnSpc>
              <a:spcBef>
                <a:spcPct val="0"/>
              </a:spcBef>
            </a:pPr>
            <a:r>
              <a:rPr lang="en-US" sz="1682" b="1">
                <a:solidFill>
                  <a:srgbClr val="186F7B"/>
                </a:solidFill>
                <a:latin typeface="Poppins Semi-Bold"/>
                <a:ea typeface="Poppins Semi-Bold"/>
                <a:cs typeface="Poppins Semi-Bold"/>
                <a:sym typeface="Poppins Semi-Bold"/>
              </a:rPr>
              <a:t>kubernetes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64921"/>
            <a:ext cx="18288000" cy="2331720"/>
          </a:xfrm>
          <a:custGeom>
            <a:avLst/>
            <a:gdLst/>
            <a:ahLst/>
            <a:cxnLst/>
            <a:rect l="l" t="t" r="r" b="b"/>
            <a:pathLst>
              <a:path w="18288000" h="2331720">
                <a:moveTo>
                  <a:pt x="0" y="0"/>
                </a:moveTo>
                <a:lnTo>
                  <a:pt x="18288000" y="0"/>
                </a:lnTo>
                <a:lnTo>
                  <a:pt x="18288000" y="2331720"/>
                </a:lnTo>
                <a:lnTo>
                  <a:pt x="0" y="2331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0" y="-509641"/>
            <a:ext cx="18288000" cy="2331720"/>
          </a:xfrm>
          <a:custGeom>
            <a:avLst/>
            <a:gdLst/>
            <a:ahLst/>
            <a:cxnLst/>
            <a:rect l="l" t="t" r="r" b="b"/>
            <a:pathLst>
              <a:path w="18288000" h="2331720">
                <a:moveTo>
                  <a:pt x="0" y="2331720"/>
                </a:moveTo>
                <a:lnTo>
                  <a:pt x="18288000" y="2331720"/>
                </a:lnTo>
                <a:lnTo>
                  <a:pt x="18288000" y="0"/>
                </a:lnTo>
                <a:lnTo>
                  <a:pt x="0" y="0"/>
                </a:lnTo>
                <a:lnTo>
                  <a:pt x="0" y="233172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326129" y="3239113"/>
            <a:ext cx="9635742" cy="3038475"/>
          </a:xfrm>
          <a:prstGeom prst="rect">
            <a:avLst/>
          </a:prstGeom>
        </p:spPr>
        <p:txBody>
          <a:bodyPr lIns="0" tIns="0" rIns="0" bIns="0" rtlCol="0" anchor="t">
            <a:spAutoFit/>
          </a:bodyPr>
          <a:lstStyle/>
          <a:p>
            <a:pPr algn="ctr">
              <a:lnSpc>
                <a:spcPts val="11955"/>
              </a:lnSpc>
            </a:pPr>
            <a:r>
              <a:rPr lang="en-US" sz="9963">
                <a:solidFill>
                  <a:srgbClr val="115A6D"/>
                </a:solidFill>
                <a:latin typeface="Antonio"/>
                <a:ea typeface="Antonio"/>
                <a:cs typeface="Antonio"/>
                <a:sym typeface="Antonio"/>
              </a:rPr>
              <a:t>CONCLUSION / PERSPECTIVE</a:t>
            </a:r>
          </a:p>
        </p:txBody>
      </p:sp>
      <p:sp>
        <p:nvSpPr>
          <p:cNvPr id="5" name="Freeform 5"/>
          <p:cNvSpPr/>
          <p:nvPr/>
        </p:nvSpPr>
        <p:spPr>
          <a:xfrm rot="-10800000">
            <a:off x="14417065" y="4299158"/>
            <a:ext cx="927910" cy="927910"/>
          </a:xfrm>
          <a:custGeom>
            <a:avLst/>
            <a:gdLst/>
            <a:ahLst/>
            <a:cxnLst/>
            <a:rect l="l" t="t" r="r" b="b"/>
            <a:pathLst>
              <a:path w="927910" h="927910">
                <a:moveTo>
                  <a:pt x="0" y="0"/>
                </a:moveTo>
                <a:lnTo>
                  <a:pt x="927910" y="0"/>
                </a:lnTo>
                <a:lnTo>
                  <a:pt x="927910" y="927910"/>
                </a:lnTo>
                <a:lnTo>
                  <a:pt x="0" y="9279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rot="-10800000" flipH="1">
            <a:off x="2943025" y="4299158"/>
            <a:ext cx="927910" cy="927910"/>
          </a:xfrm>
          <a:custGeom>
            <a:avLst/>
            <a:gdLst/>
            <a:ahLst/>
            <a:cxnLst/>
            <a:rect l="l" t="t" r="r" b="b"/>
            <a:pathLst>
              <a:path w="927910" h="927910">
                <a:moveTo>
                  <a:pt x="927910" y="0"/>
                </a:moveTo>
                <a:lnTo>
                  <a:pt x="0" y="0"/>
                </a:lnTo>
                <a:lnTo>
                  <a:pt x="0" y="927910"/>
                </a:lnTo>
                <a:lnTo>
                  <a:pt x="927910" y="927910"/>
                </a:lnTo>
                <a:lnTo>
                  <a:pt x="92791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249727"/>
            <a:ext cx="18288000" cy="3883958"/>
            <a:chOff x="0" y="0"/>
            <a:chExt cx="4816593" cy="1022935"/>
          </a:xfrm>
        </p:grpSpPr>
        <p:sp>
          <p:nvSpPr>
            <p:cNvPr id="3" name="Freeform 3"/>
            <p:cNvSpPr/>
            <p:nvPr/>
          </p:nvSpPr>
          <p:spPr>
            <a:xfrm>
              <a:off x="0" y="0"/>
              <a:ext cx="4816592" cy="1022935"/>
            </a:xfrm>
            <a:custGeom>
              <a:avLst/>
              <a:gdLst/>
              <a:ahLst/>
              <a:cxnLst/>
              <a:rect l="l" t="t" r="r" b="b"/>
              <a:pathLst>
                <a:path w="4816592" h="1022935">
                  <a:moveTo>
                    <a:pt x="0" y="0"/>
                  </a:moveTo>
                  <a:lnTo>
                    <a:pt x="4816592" y="0"/>
                  </a:lnTo>
                  <a:lnTo>
                    <a:pt x="4816592" y="1022935"/>
                  </a:lnTo>
                  <a:lnTo>
                    <a:pt x="0" y="1022935"/>
                  </a:lnTo>
                  <a:close/>
                </a:path>
              </a:pathLst>
            </a:custGeom>
            <a:solidFill>
              <a:srgbClr val="186F7B"/>
            </a:solidFill>
          </p:spPr>
          <p:txBody>
            <a:bodyPr/>
            <a:lstStyle/>
            <a:p>
              <a:endParaRPr lang="en-US"/>
            </a:p>
          </p:txBody>
        </p:sp>
        <p:sp>
          <p:nvSpPr>
            <p:cNvPr id="4" name="TextBox 4"/>
            <p:cNvSpPr txBox="1"/>
            <p:nvPr/>
          </p:nvSpPr>
          <p:spPr>
            <a:xfrm>
              <a:off x="0" y="-38100"/>
              <a:ext cx="4816593" cy="106103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88358" y="0"/>
            <a:ext cx="5576717" cy="55767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400000">
            <a:off x="13150929" y="5137071"/>
            <a:ext cx="9258300" cy="1041559"/>
          </a:xfrm>
          <a:custGeom>
            <a:avLst/>
            <a:gdLst/>
            <a:ahLst/>
            <a:cxnLst/>
            <a:rect l="l" t="t" r="r" b="b"/>
            <a:pathLst>
              <a:path w="9258300" h="1041559">
                <a:moveTo>
                  <a:pt x="0" y="0"/>
                </a:moveTo>
                <a:lnTo>
                  <a:pt x="9258300" y="0"/>
                </a:lnTo>
                <a:lnTo>
                  <a:pt x="9258300" y="1041558"/>
                </a:lnTo>
                <a:lnTo>
                  <a:pt x="0" y="1041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4090737" y="5137071"/>
            <a:ext cx="9258300" cy="1041559"/>
          </a:xfrm>
          <a:custGeom>
            <a:avLst/>
            <a:gdLst/>
            <a:ahLst/>
            <a:cxnLst/>
            <a:rect l="l" t="t" r="r" b="b"/>
            <a:pathLst>
              <a:path w="9258300" h="1041559">
                <a:moveTo>
                  <a:pt x="0" y="1041558"/>
                </a:moveTo>
                <a:lnTo>
                  <a:pt x="9258300" y="1041558"/>
                </a:lnTo>
                <a:lnTo>
                  <a:pt x="9258300" y="0"/>
                </a:lnTo>
                <a:lnTo>
                  <a:pt x="0" y="0"/>
                </a:lnTo>
                <a:lnTo>
                  <a:pt x="0" y="10415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3" name="Group 13"/>
          <p:cNvGrpSpPr/>
          <p:nvPr/>
        </p:nvGrpSpPr>
        <p:grpSpPr>
          <a:xfrm>
            <a:off x="-2549896" y="220829"/>
            <a:ext cx="5135059" cy="51350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374" t="-3356" r="-48666"/>
              </a:stretch>
            </a:blipFill>
          </p:spPr>
          <p:txBody>
            <a:bodyPr/>
            <a:lstStyle/>
            <a:p>
              <a:endParaRPr lang="en-US"/>
            </a:p>
          </p:txBody>
        </p:sp>
      </p:grpSp>
      <p:sp>
        <p:nvSpPr>
          <p:cNvPr id="17" name="Freeform 17"/>
          <p:cNvSpPr/>
          <p:nvPr/>
        </p:nvSpPr>
        <p:spPr>
          <a:xfrm rot="-10800000">
            <a:off x="15984037" y="8633980"/>
            <a:ext cx="927910" cy="927910"/>
          </a:xfrm>
          <a:custGeom>
            <a:avLst/>
            <a:gdLst/>
            <a:ahLst/>
            <a:cxnLst/>
            <a:rect l="l" t="t" r="r" b="b"/>
            <a:pathLst>
              <a:path w="927910" h="927910">
                <a:moveTo>
                  <a:pt x="0" y="0"/>
                </a:moveTo>
                <a:lnTo>
                  <a:pt x="927911" y="0"/>
                </a:lnTo>
                <a:lnTo>
                  <a:pt x="927911" y="927911"/>
                </a:lnTo>
                <a:lnTo>
                  <a:pt x="0" y="92791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8" name="Freeform 18"/>
          <p:cNvSpPr/>
          <p:nvPr/>
        </p:nvSpPr>
        <p:spPr>
          <a:xfrm rot="-10800000" flipH="1">
            <a:off x="1376052" y="8633980"/>
            <a:ext cx="927910" cy="927910"/>
          </a:xfrm>
          <a:custGeom>
            <a:avLst/>
            <a:gdLst/>
            <a:ahLst/>
            <a:cxnLst/>
            <a:rect l="l" t="t" r="r" b="b"/>
            <a:pathLst>
              <a:path w="927910" h="927910">
                <a:moveTo>
                  <a:pt x="927911" y="0"/>
                </a:moveTo>
                <a:lnTo>
                  <a:pt x="0" y="0"/>
                </a:lnTo>
                <a:lnTo>
                  <a:pt x="0" y="927911"/>
                </a:lnTo>
                <a:lnTo>
                  <a:pt x="927911" y="927911"/>
                </a:lnTo>
                <a:lnTo>
                  <a:pt x="927911"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grpSp>
        <p:nvGrpSpPr>
          <p:cNvPr id="19" name="Group 19"/>
          <p:cNvGrpSpPr/>
          <p:nvPr/>
        </p:nvGrpSpPr>
        <p:grpSpPr>
          <a:xfrm>
            <a:off x="644102" y="9792788"/>
            <a:ext cx="16999796" cy="494212"/>
            <a:chOff x="0" y="0"/>
            <a:chExt cx="4477313" cy="130163"/>
          </a:xfrm>
        </p:grpSpPr>
        <p:sp>
          <p:nvSpPr>
            <p:cNvPr id="20" name="Freeform 20"/>
            <p:cNvSpPr/>
            <p:nvPr/>
          </p:nvSpPr>
          <p:spPr>
            <a:xfrm>
              <a:off x="0" y="0"/>
              <a:ext cx="4477313" cy="130163"/>
            </a:xfrm>
            <a:custGeom>
              <a:avLst/>
              <a:gdLst/>
              <a:ahLst/>
              <a:cxnLst/>
              <a:rect l="l" t="t" r="r" b="b"/>
              <a:pathLst>
                <a:path w="4477313" h="130163">
                  <a:moveTo>
                    <a:pt x="0" y="0"/>
                  </a:moveTo>
                  <a:lnTo>
                    <a:pt x="4477313" y="0"/>
                  </a:lnTo>
                  <a:lnTo>
                    <a:pt x="4477313" y="130163"/>
                  </a:lnTo>
                  <a:lnTo>
                    <a:pt x="0" y="130163"/>
                  </a:lnTo>
                  <a:close/>
                </a:path>
              </a:pathLst>
            </a:custGeom>
            <a:solidFill>
              <a:srgbClr val="186F7B"/>
            </a:solidFill>
          </p:spPr>
          <p:txBody>
            <a:bodyPr/>
            <a:lstStyle/>
            <a:p>
              <a:endParaRPr lang="en-US"/>
            </a:p>
          </p:txBody>
        </p:sp>
        <p:sp>
          <p:nvSpPr>
            <p:cNvPr id="21" name="TextBox 21"/>
            <p:cNvSpPr txBox="1"/>
            <p:nvPr/>
          </p:nvSpPr>
          <p:spPr>
            <a:xfrm>
              <a:off x="0" y="-38100"/>
              <a:ext cx="4477313" cy="168263"/>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4656232" y="1149327"/>
            <a:ext cx="8975537" cy="1085850"/>
          </a:xfrm>
          <a:prstGeom prst="rect">
            <a:avLst/>
          </a:prstGeom>
        </p:spPr>
        <p:txBody>
          <a:bodyPr lIns="0" tIns="0" rIns="0" bIns="0" rtlCol="0" anchor="t">
            <a:spAutoFit/>
          </a:bodyPr>
          <a:lstStyle/>
          <a:p>
            <a:pPr algn="ctr">
              <a:lnSpc>
                <a:spcPts val="8615"/>
              </a:lnSpc>
            </a:pPr>
            <a:r>
              <a:rPr lang="en-US" sz="7179" b="1">
                <a:solidFill>
                  <a:srgbClr val="FFFFFF"/>
                </a:solidFill>
                <a:latin typeface="Antonio Bold"/>
                <a:ea typeface="Antonio Bold"/>
                <a:cs typeface="Antonio Bold"/>
                <a:sym typeface="Antonio Bold"/>
              </a:rPr>
              <a:t>CONCLUSION</a:t>
            </a:r>
          </a:p>
        </p:txBody>
      </p:sp>
      <p:sp>
        <p:nvSpPr>
          <p:cNvPr id="23" name="TextBox 23"/>
          <p:cNvSpPr txBox="1"/>
          <p:nvPr/>
        </p:nvSpPr>
        <p:spPr>
          <a:xfrm>
            <a:off x="2741477" y="3903341"/>
            <a:ext cx="13195679" cy="839974"/>
          </a:xfrm>
          <a:prstGeom prst="rect">
            <a:avLst/>
          </a:prstGeom>
        </p:spPr>
        <p:txBody>
          <a:bodyPr lIns="0" tIns="0" rIns="0" bIns="0" rtlCol="0" anchor="t">
            <a:spAutoFit/>
          </a:bodyPr>
          <a:lstStyle/>
          <a:p>
            <a:pPr algn="just">
              <a:lnSpc>
                <a:spcPts val="3359"/>
              </a:lnSpc>
            </a:pPr>
            <a:r>
              <a:rPr lang="en-US" sz="2399" dirty="0">
                <a:solidFill>
                  <a:srgbClr val="000000"/>
                </a:solidFill>
                <a:latin typeface="Roboto"/>
                <a:ea typeface="Roboto"/>
                <a:cs typeface="Roboto"/>
                <a:sym typeface="Roboto"/>
              </a:rPr>
              <a:t>Ce travail a </a:t>
            </a:r>
            <a:r>
              <a:rPr lang="en-US" sz="2399" dirty="0" err="1">
                <a:solidFill>
                  <a:srgbClr val="000000"/>
                </a:solidFill>
                <a:latin typeface="Roboto"/>
                <a:ea typeface="Roboto"/>
                <a:cs typeface="Roboto"/>
                <a:sym typeface="Roboto"/>
              </a:rPr>
              <a:t>permis</a:t>
            </a:r>
            <a:r>
              <a:rPr lang="en-US" sz="2399" dirty="0">
                <a:solidFill>
                  <a:srgbClr val="000000"/>
                </a:solidFill>
                <a:latin typeface="Roboto"/>
                <a:ea typeface="Roboto"/>
                <a:cs typeface="Roboto"/>
                <a:sym typeface="Roboto"/>
              </a:rPr>
              <a:t> la mise </a:t>
            </a:r>
            <a:r>
              <a:rPr lang="en-US" sz="2399" dirty="0" err="1">
                <a:solidFill>
                  <a:srgbClr val="000000"/>
                </a:solidFill>
                <a:latin typeface="Roboto"/>
                <a:ea typeface="Roboto"/>
                <a:cs typeface="Roboto"/>
                <a:sym typeface="Roboto"/>
              </a:rPr>
              <a:t>en</a:t>
            </a:r>
            <a:r>
              <a:rPr lang="en-US" sz="2399" dirty="0">
                <a:solidFill>
                  <a:srgbClr val="000000"/>
                </a:solidFill>
                <a:latin typeface="Roboto"/>
                <a:ea typeface="Roboto"/>
                <a:cs typeface="Roboto"/>
                <a:sym typeface="Roboto"/>
              </a:rPr>
              <a:t> place </a:t>
            </a:r>
            <a:r>
              <a:rPr lang="en-US" sz="2399" dirty="0" err="1">
                <a:solidFill>
                  <a:srgbClr val="000000"/>
                </a:solidFill>
                <a:latin typeface="Roboto"/>
                <a:ea typeface="Roboto"/>
                <a:cs typeface="Roboto"/>
                <a:sym typeface="Roboto"/>
              </a:rPr>
              <a:t>d’une</a:t>
            </a:r>
            <a:r>
              <a:rPr lang="en-US" sz="2399" dirty="0">
                <a:solidFill>
                  <a:srgbClr val="000000"/>
                </a:solidFill>
                <a:latin typeface="Roboto"/>
                <a:ea typeface="Roboto"/>
                <a:cs typeface="Roboto"/>
                <a:sym typeface="Roboto"/>
              </a:rPr>
              <a:t> solution </a:t>
            </a:r>
            <a:r>
              <a:rPr lang="en-US" sz="2399" dirty="0" err="1">
                <a:solidFill>
                  <a:srgbClr val="000000"/>
                </a:solidFill>
                <a:latin typeface="Roboto"/>
                <a:ea typeface="Roboto"/>
                <a:cs typeface="Roboto"/>
                <a:sym typeface="Roboto"/>
              </a:rPr>
              <a:t>digitale</a:t>
            </a:r>
            <a:r>
              <a:rPr lang="en-US" sz="2399" dirty="0">
                <a:solidFill>
                  <a:srgbClr val="000000"/>
                </a:solidFill>
                <a:latin typeface="Roboto"/>
                <a:ea typeface="Roboto"/>
                <a:cs typeface="Roboto"/>
                <a:sym typeface="Roboto"/>
              </a:rPr>
              <a:t> </a:t>
            </a:r>
            <a:r>
              <a:rPr lang="en-US" sz="2399" dirty="0" err="1">
                <a:solidFill>
                  <a:srgbClr val="000000"/>
                </a:solidFill>
                <a:latin typeface="Roboto"/>
                <a:ea typeface="Roboto"/>
                <a:cs typeface="Roboto"/>
                <a:sym typeface="Roboto"/>
              </a:rPr>
              <a:t>moderne</a:t>
            </a:r>
            <a:r>
              <a:rPr lang="en-US" sz="2399" dirty="0">
                <a:solidFill>
                  <a:srgbClr val="000000"/>
                </a:solidFill>
                <a:latin typeface="Roboto"/>
                <a:ea typeface="Roboto"/>
                <a:cs typeface="Roboto"/>
                <a:sym typeface="Roboto"/>
              </a:rPr>
              <a:t>, </a:t>
            </a:r>
            <a:r>
              <a:rPr lang="en-US" sz="2399" dirty="0" err="1">
                <a:solidFill>
                  <a:srgbClr val="000000"/>
                </a:solidFill>
                <a:latin typeface="Roboto"/>
                <a:ea typeface="Roboto"/>
                <a:cs typeface="Roboto"/>
                <a:sym typeface="Roboto"/>
              </a:rPr>
              <a:t>conçue</a:t>
            </a:r>
            <a:r>
              <a:rPr lang="en-US" sz="2399" dirty="0">
                <a:solidFill>
                  <a:srgbClr val="000000"/>
                </a:solidFill>
                <a:latin typeface="Roboto"/>
                <a:ea typeface="Roboto"/>
                <a:cs typeface="Roboto"/>
                <a:sym typeface="Roboto"/>
              </a:rPr>
              <a:t> pour </a:t>
            </a:r>
            <a:r>
              <a:rPr lang="en-US" sz="2399" dirty="0" err="1">
                <a:solidFill>
                  <a:srgbClr val="000000"/>
                </a:solidFill>
                <a:latin typeface="Roboto"/>
                <a:ea typeface="Roboto"/>
                <a:cs typeface="Roboto"/>
                <a:sym typeface="Roboto"/>
              </a:rPr>
              <a:t>répondre</a:t>
            </a:r>
            <a:r>
              <a:rPr lang="en-US" sz="2399" dirty="0">
                <a:solidFill>
                  <a:srgbClr val="000000"/>
                </a:solidFill>
                <a:latin typeface="Roboto"/>
                <a:ea typeface="Roboto"/>
                <a:cs typeface="Roboto"/>
                <a:sym typeface="Roboto"/>
              </a:rPr>
              <a:t> </a:t>
            </a:r>
            <a:r>
              <a:rPr lang="en-US" sz="2399" dirty="0" err="1">
                <a:solidFill>
                  <a:srgbClr val="000000"/>
                </a:solidFill>
                <a:latin typeface="Roboto"/>
                <a:ea typeface="Roboto"/>
                <a:cs typeface="Roboto"/>
                <a:sym typeface="Roboto"/>
              </a:rPr>
              <a:t>efficacement</a:t>
            </a:r>
            <a:r>
              <a:rPr lang="en-US" sz="2399" dirty="0">
                <a:solidFill>
                  <a:srgbClr val="000000"/>
                </a:solidFill>
                <a:latin typeface="Roboto"/>
                <a:ea typeface="Roboto"/>
                <a:cs typeface="Roboto"/>
                <a:sym typeface="Roboto"/>
              </a:rPr>
              <a:t> aux </a:t>
            </a:r>
            <a:r>
              <a:rPr lang="en-US" sz="2399" dirty="0" err="1">
                <a:solidFill>
                  <a:srgbClr val="000000"/>
                </a:solidFill>
                <a:latin typeface="Roboto"/>
                <a:ea typeface="Roboto"/>
                <a:cs typeface="Roboto"/>
                <a:sym typeface="Roboto"/>
              </a:rPr>
              <a:t>besoins</a:t>
            </a:r>
            <a:r>
              <a:rPr lang="en-US" sz="2399" dirty="0">
                <a:solidFill>
                  <a:srgbClr val="000000"/>
                </a:solidFill>
                <a:latin typeface="Roboto"/>
                <a:ea typeface="Roboto"/>
                <a:cs typeface="Roboto"/>
                <a:sym typeface="Roboto"/>
              </a:rPr>
              <a:t> du </a:t>
            </a:r>
            <a:r>
              <a:rPr lang="en-US" sz="2399" dirty="0" err="1">
                <a:solidFill>
                  <a:srgbClr val="000000"/>
                </a:solidFill>
                <a:latin typeface="Roboto"/>
                <a:ea typeface="Roboto"/>
                <a:cs typeface="Roboto"/>
                <a:sym typeface="Roboto"/>
              </a:rPr>
              <a:t>centre</a:t>
            </a:r>
            <a:r>
              <a:rPr lang="en-US" sz="2399" dirty="0">
                <a:solidFill>
                  <a:srgbClr val="000000"/>
                </a:solidFill>
                <a:latin typeface="Roboto"/>
                <a:ea typeface="Roboto"/>
                <a:cs typeface="Roboto"/>
                <a:sym typeface="Roboto"/>
              </a:rPr>
              <a:t> qui </a:t>
            </a:r>
            <a:r>
              <a:rPr lang="en-US" sz="2399" dirty="0" err="1">
                <a:solidFill>
                  <a:srgbClr val="000000"/>
                </a:solidFill>
                <a:latin typeface="Roboto"/>
                <a:ea typeface="Roboto"/>
                <a:cs typeface="Roboto"/>
                <a:sym typeface="Roboto"/>
              </a:rPr>
              <a:t>permet</a:t>
            </a:r>
            <a:r>
              <a:rPr lang="en-US" sz="2399" dirty="0">
                <a:solidFill>
                  <a:srgbClr val="000000"/>
                </a:solidFill>
                <a:latin typeface="Roboto"/>
                <a:ea typeface="Roboto"/>
                <a:cs typeface="Roboto"/>
                <a:sym typeface="Roboto"/>
              </a:rPr>
              <a:t> de :</a:t>
            </a:r>
          </a:p>
        </p:txBody>
      </p:sp>
      <p:sp>
        <p:nvSpPr>
          <p:cNvPr id="24" name="Freeform 24"/>
          <p:cNvSpPr/>
          <p:nvPr/>
        </p:nvSpPr>
        <p:spPr>
          <a:xfrm>
            <a:off x="3201362" y="5301270"/>
            <a:ext cx="469006" cy="471363"/>
          </a:xfrm>
          <a:custGeom>
            <a:avLst/>
            <a:gdLst/>
            <a:ahLst/>
            <a:cxnLst/>
            <a:rect l="l" t="t" r="r" b="b"/>
            <a:pathLst>
              <a:path w="469006" h="471363">
                <a:moveTo>
                  <a:pt x="0" y="0"/>
                </a:moveTo>
                <a:lnTo>
                  <a:pt x="469005" y="0"/>
                </a:lnTo>
                <a:lnTo>
                  <a:pt x="469005"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5" name="TextBox 25"/>
          <p:cNvSpPr txBox="1"/>
          <p:nvPr/>
        </p:nvSpPr>
        <p:spPr>
          <a:xfrm>
            <a:off x="3841817" y="5254963"/>
            <a:ext cx="11244041" cy="415290"/>
          </a:xfrm>
          <a:prstGeom prst="rect">
            <a:avLst/>
          </a:prstGeom>
        </p:spPr>
        <p:txBody>
          <a:bodyPr lIns="0" tIns="0" rIns="0" bIns="0" rtlCol="0" anchor="t">
            <a:spAutoFit/>
          </a:bodyPr>
          <a:lstStyle/>
          <a:p>
            <a:pPr algn="just">
              <a:lnSpc>
                <a:spcPts val="3359"/>
              </a:lnSpc>
              <a:spcBef>
                <a:spcPct val="0"/>
              </a:spcBef>
            </a:pPr>
            <a:r>
              <a:rPr lang="en-US" sz="2400" b="1">
                <a:solidFill>
                  <a:srgbClr val="115A6D"/>
                </a:solidFill>
                <a:latin typeface="Roboto Bold"/>
                <a:ea typeface="Roboto Bold"/>
                <a:cs typeface="Roboto Bold"/>
                <a:sym typeface="Roboto Bold"/>
              </a:rPr>
              <a:t>Une gestion centralisée et optimisée des dossiers clients</a:t>
            </a:r>
          </a:p>
        </p:txBody>
      </p:sp>
      <p:sp>
        <p:nvSpPr>
          <p:cNvPr id="26" name="Freeform 26"/>
          <p:cNvSpPr/>
          <p:nvPr/>
        </p:nvSpPr>
        <p:spPr>
          <a:xfrm>
            <a:off x="3201362" y="5772633"/>
            <a:ext cx="469006" cy="471363"/>
          </a:xfrm>
          <a:custGeom>
            <a:avLst/>
            <a:gdLst/>
            <a:ahLst/>
            <a:cxnLst/>
            <a:rect l="l" t="t" r="r" b="b"/>
            <a:pathLst>
              <a:path w="469006" h="471363">
                <a:moveTo>
                  <a:pt x="0" y="0"/>
                </a:moveTo>
                <a:lnTo>
                  <a:pt x="469005" y="0"/>
                </a:lnTo>
                <a:lnTo>
                  <a:pt x="469005"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7" name="TextBox 27"/>
          <p:cNvSpPr txBox="1"/>
          <p:nvPr/>
        </p:nvSpPr>
        <p:spPr>
          <a:xfrm>
            <a:off x="3841817" y="5726325"/>
            <a:ext cx="8242885" cy="415290"/>
          </a:xfrm>
          <a:prstGeom prst="rect">
            <a:avLst/>
          </a:prstGeom>
        </p:spPr>
        <p:txBody>
          <a:bodyPr lIns="0" tIns="0" rIns="0" bIns="0" rtlCol="0" anchor="t">
            <a:spAutoFit/>
          </a:bodyPr>
          <a:lstStyle/>
          <a:p>
            <a:pPr algn="just">
              <a:lnSpc>
                <a:spcPts val="3359"/>
              </a:lnSpc>
              <a:spcBef>
                <a:spcPct val="0"/>
              </a:spcBef>
            </a:pPr>
            <a:r>
              <a:rPr lang="en-US" sz="2400" b="1">
                <a:solidFill>
                  <a:srgbClr val="115A6D"/>
                </a:solidFill>
                <a:latin typeface="Roboto Bold"/>
                <a:ea typeface="Roboto Bold"/>
                <a:cs typeface="Roboto Bold"/>
                <a:sym typeface="Roboto Bold"/>
              </a:rPr>
              <a:t>Une planification simple et intuitive des rendez-vous</a:t>
            </a:r>
          </a:p>
        </p:txBody>
      </p:sp>
      <p:sp>
        <p:nvSpPr>
          <p:cNvPr id="28" name="Freeform 28"/>
          <p:cNvSpPr/>
          <p:nvPr/>
        </p:nvSpPr>
        <p:spPr>
          <a:xfrm>
            <a:off x="3201362" y="6253521"/>
            <a:ext cx="469006" cy="471363"/>
          </a:xfrm>
          <a:custGeom>
            <a:avLst/>
            <a:gdLst/>
            <a:ahLst/>
            <a:cxnLst/>
            <a:rect l="l" t="t" r="r" b="b"/>
            <a:pathLst>
              <a:path w="469006" h="471363">
                <a:moveTo>
                  <a:pt x="0" y="0"/>
                </a:moveTo>
                <a:lnTo>
                  <a:pt x="469005" y="0"/>
                </a:lnTo>
                <a:lnTo>
                  <a:pt x="469005" y="471362"/>
                </a:lnTo>
                <a:lnTo>
                  <a:pt x="0" y="47136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9" name="TextBox 29"/>
          <p:cNvSpPr txBox="1"/>
          <p:nvPr/>
        </p:nvSpPr>
        <p:spPr>
          <a:xfrm>
            <a:off x="3841817" y="6207213"/>
            <a:ext cx="8944090" cy="415290"/>
          </a:xfrm>
          <a:prstGeom prst="rect">
            <a:avLst/>
          </a:prstGeom>
        </p:spPr>
        <p:txBody>
          <a:bodyPr lIns="0" tIns="0" rIns="0" bIns="0" rtlCol="0" anchor="t">
            <a:spAutoFit/>
          </a:bodyPr>
          <a:lstStyle/>
          <a:p>
            <a:pPr algn="just">
              <a:lnSpc>
                <a:spcPts val="3359"/>
              </a:lnSpc>
              <a:spcBef>
                <a:spcPct val="0"/>
              </a:spcBef>
            </a:pPr>
            <a:r>
              <a:rPr lang="en-US" sz="2400" b="1">
                <a:solidFill>
                  <a:srgbClr val="115A6D"/>
                </a:solidFill>
                <a:latin typeface="Roboto Bold"/>
                <a:ea typeface="Roboto Bold"/>
                <a:cs typeface="Roboto Bold"/>
                <a:sym typeface="Roboto Bold"/>
              </a:rPr>
              <a:t>Une traçabilité complète et en temps réel des interactions</a:t>
            </a:r>
          </a:p>
        </p:txBody>
      </p:sp>
      <p:sp>
        <p:nvSpPr>
          <p:cNvPr id="30" name="Freeform 30"/>
          <p:cNvSpPr/>
          <p:nvPr/>
        </p:nvSpPr>
        <p:spPr>
          <a:xfrm>
            <a:off x="3201362" y="6734408"/>
            <a:ext cx="469006" cy="471363"/>
          </a:xfrm>
          <a:custGeom>
            <a:avLst/>
            <a:gdLst/>
            <a:ahLst/>
            <a:cxnLst/>
            <a:rect l="l" t="t" r="r" b="b"/>
            <a:pathLst>
              <a:path w="469006" h="471363">
                <a:moveTo>
                  <a:pt x="0" y="0"/>
                </a:moveTo>
                <a:lnTo>
                  <a:pt x="469005" y="0"/>
                </a:lnTo>
                <a:lnTo>
                  <a:pt x="469005"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31" name="TextBox 31"/>
          <p:cNvSpPr txBox="1"/>
          <p:nvPr/>
        </p:nvSpPr>
        <p:spPr>
          <a:xfrm>
            <a:off x="3841817" y="6688101"/>
            <a:ext cx="11244041" cy="834390"/>
          </a:xfrm>
          <a:prstGeom prst="rect">
            <a:avLst/>
          </a:prstGeom>
        </p:spPr>
        <p:txBody>
          <a:bodyPr lIns="0" tIns="0" rIns="0" bIns="0" rtlCol="0" anchor="t">
            <a:spAutoFit/>
          </a:bodyPr>
          <a:lstStyle/>
          <a:p>
            <a:pPr algn="just">
              <a:lnSpc>
                <a:spcPts val="3359"/>
              </a:lnSpc>
              <a:spcBef>
                <a:spcPct val="0"/>
              </a:spcBef>
            </a:pPr>
            <a:r>
              <a:rPr lang="en-US" sz="2400" b="1" dirty="0">
                <a:solidFill>
                  <a:srgbClr val="115A6D"/>
                </a:solidFill>
                <a:latin typeface="Roboto Bold"/>
                <a:ea typeface="Roboto Bold"/>
                <a:cs typeface="Roboto Bold"/>
                <a:sym typeface="Roboto Bold"/>
              </a:rPr>
              <a:t>Une </a:t>
            </a:r>
            <a:r>
              <a:rPr lang="en-US" sz="2400" b="1" dirty="0" err="1">
                <a:solidFill>
                  <a:srgbClr val="115A6D"/>
                </a:solidFill>
                <a:latin typeface="Roboto Bold"/>
                <a:ea typeface="Roboto Bold"/>
                <a:cs typeface="Roboto Bold"/>
                <a:sym typeface="Roboto Bold"/>
              </a:rPr>
              <a:t>automatisation</a:t>
            </a:r>
            <a:r>
              <a:rPr lang="en-US" sz="2400" b="1" dirty="0">
                <a:solidFill>
                  <a:srgbClr val="115A6D"/>
                </a:solidFill>
                <a:latin typeface="Roboto Bold"/>
                <a:ea typeface="Roboto Bold"/>
                <a:cs typeface="Roboto Bold"/>
                <a:sym typeface="Roboto Bold"/>
              </a:rPr>
              <a:t> du </a:t>
            </a:r>
            <a:r>
              <a:rPr lang="en-US" sz="2400" b="1" dirty="0" err="1">
                <a:solidFill>
                  <a:srgbClr val="115A6D"/>
                </a:solidFill>
                <a:latin typeface="Roboto Bold"/>
                <a:ea typeface="Roboto Bold"/>
                <a:cs typeface="Roboto Bold"/>
                <a:sym typeface="Roboto Bold"/>
              </a:rPr>
              <a:t>déploiement</a:t>
            </a:r>
            <a:r>
              <a:rPr lang="en-US" sz="2400" b="1" dirty="0">
                <a:solidFill>
                  <a:srgbClr val="115A6D"/>
                </a:solidFill>
                <a:latin typeface="Roboto Bold"/>
                <a:ea typeface="Roboto Bold"/>
                <a:cs typeface="Roboto Bold"/>
                <a:sym typeface="Roboto Bold"/>
              </a:rPr>
              <a:t> et de la supervision via </a:t>
            </a:r>
            <a:r>
              <a:rPr lang="en-US" sz="2400" b="1" dirty="0" err="1">
                <a:solidFill>
                  <a:srgbClr val="115A6D"/>
                </a:solidFill>
                <a:latin typeface="Roboto Bold"/>
                <a:ea typeface="Roboto Bold"/>
                <a:cs typeface="Roboto Bold"/>
                <a:sym typeface="Roboto Bold"/>
              </a:rPr>
              <a:t>une</a:t>
            </a:r>
            <a:r>
              <a:rPr lang="en-US" sz="2400" b="1" dirty="0">
                <a:solidFill>
                  <a:srgbClr val="115A6D"/>
                </a:solidFill>
                <a:latin typeface="Roboto Bold"/>
                <a:ea typeface="Roboto Bold"/>
                <a:cs typeface="Roboto Bold"/>
                <a:sym typeface="Roboto Bold"/>
              </a:rPr>
              <a:t> </a:t>
            </a:r>
            <a:r>
              <a:rPr lang="en-US" sz="2400" b="1" dirty="0" err="1">
                <a:solidFill>
                  <a:srgbClr val="115A6D"/>
                </a:solidFill>
                <a:latin typeface="Roboto Bold"/>
                <a:ea typeface="Roboto Bold"/>
                <a:cs typeface="Roboto Bold"/>
                <a:sym typeface="Roboto Bold"/>
              </a:rPr>
              <a:t>chaîne</a:t>
            </a:r>
            <a:r>
              <a:rPr lang="en-US" sz="2400" b="1" dirty="0">
                <a:solidFill>
                  <a:srgbClr val="115A6D"/>
                </a:solidFill>
                <a:latin typeface="Roboto Bold"/>
                <a:ea typeface="Roboto Bold"/>
                <a:cs typeface="Roboto Bold"/>
                <a:sym typeface="Roboto Bold"/>
              </a:rPr>
              <a:t> DevOps </a:t>
            </a:r>
            <a:r>
              <a:rPr lang="en-US" sz="2400" b="1" dirty="0" err="1">
                <a:solidFill>
                  <a:srgbClr val="115A6D"/>
                </a:solidFill>
                <a:latin typeface="Roboto Bold"/>
                <a:ea typeface="Roboto Bold"/>
                <a:cs typeface="Roboto Bold"/>
                <a:sym typeface="Roboto Bold"/>
              </a:rPr>
              <a:t>complète</a:t>
            </a:r>
            <a:r>
              <a:rPr lang="en-US" sz="2400" b="1" dirty="0">
                <a:solidFill>
                  <a:srgbClr val="115A6D"/>
                </a:solidFill>
                <a:latin typeface="Roboto Bold"/>
                <a:ea typeface="Roboto Bold"/>
                <a:cs typeface="Roboto Bold"/>
                <a:sym typeface="Roboto Bold"/>
              </a:rPr>
              <a:t> (CI/CD, Docker, Monitoring)</a:t>
            </a:r>
          </a:p>
        </p:txBody>
      </p:sp>
      <p:sp>
        <p:nvSpPr>
          <p:cNvPr id="32" name="TextBox 32"/>
          <p:cNvSpPr txBox="1"/>
          <p:nvPr/>
        </p:nvSpPr>
        <p:spPr>
          <a:xfrm>
            <a:off x="2788359" y="8216784"/>
            <a:ext cx="12283293" cy="834390"/>
          </a:xfrm>
          <a:prstGeom prst="rect">
            <a:avLst/>
          </a:prstGeom>
        </p:spPr>
        <p:txBody>
          <a:bodyPr lIns="0" tIns="0" rIns="0" bIns="0" rtlCol="0" anchor="t">
            <a:spAutoFit/>
          </a:bodyPr>
          <a:lstStyle/>
          <a:p>
            <a:pPr algn="just">
              <a:lnSpc>
                <a:spcPts val="3359"/>
              </a:lnSpc>
            </a:pPr>
            <a:r>
              <a:rPr lang="en-US" sz="2399" dirty="0">
                <a:solidFill>
                  <a:srgbClr val="000000"/>
                </a:solidFill>
                <a:latin typeface="Roboto"/>
                <a:ea typeface="Roboto"/>
                <a:cs typeface="Roboto"/>
                <a:sym typeface="Roboto"/>
              </a:rPr>
              <a:t>Cette solution </a:t>
            </a:r>
            <a:r>
              <a:rPr lang="en-US" sz="2399" dirty="0" err="1">
                <a:solidFill>
                  <a:srgbClr val="000000"/>
                </a:solidFill>
                <a:latin typeface="Roboto"/>
                <a:ea typeface="Roboto"/>
                <a:cs typeface="Roboto"/>
                <a:sym typeface="Roboto"/>
              </a:rPr>
              <a:t>contribue</a:t>
            </a:r>
            <a:r>
              <a:rPr lang="en-US" sz="2399" dirty="0">
                <a:solidFill>
                  <a:srgbClr val="000000"/>
                </a:solidFill>
                <a:latin typeface="Roboto"/>
                <a:ea typeface="Roboto"/>
                <a:cs typeface="Roboto"/>
                <a:sym typeface="Roboto"/>
              </a:rPr>
              <a:t> à </a:t>
            </a:r>
            <a:r>
              <a:rPr lang="en-US" sz="2399" dirty="0" err="1">
                <a:solidFill>
                  <a:srgbClr val="000000"/>
                </a:solidFill>
                <a:latin typeface="Roboto"/>
                <a:ea typeface="Roboto"/>
                <a:cs typeface="Roboto"/>
                <a:sym typeface="Roboto"/>
              </a:rPr>
              <a:t>améliorer</a:t>
            </a:r>
            <a:r>
              <a:rPr lang="en-US" sz="2399" dirty="0">
                <a:solidFill>
                  <a:srgbClr val="000000"/>
                </a:solidFill>
                <a:latin typeface="Roboto"/>
                <a:ea typeface="Roboto"/>
                <a:cs typeface="Roboto"/>
                <a:sym typeface="Roboto"/>
              </a:rPr>
              <a:t> </a:t>
            </a:r>
            <a:r>
              <a:rPr lang="en-US" sz="2399" dirty="0" err="1">
                <a:solidFill>
                  <a:srgbClr val="000000"/>
                </a:solidFill>
                <a:latin typeface="Roboto"/>
                <a:ea typeface="Roboto"/>
                <a:cs typeface="Roboto"/>
                <a:sym typeface="Roboto"/>
              </a:rPr>
              <a:t>considérablement</a:t>
            </a:r>
            <a:r>
              <a:rPr lang="en-US" sz="2399" dirty="0">
                <a:solidFill>
                  <a:srgbClr val="000000"/>
                </a:solidFill>
                <a:latin typeface="Roboto"/>
                <a:ea typeface="Roboto"/>
                <a:cs typeface="Roboto"/>
                <a:sym typeface="Roboto"/>
              </a:rPr>
              <a:t> </a:t>
            </a:r>
            <a:r>
              <a:rPr lang="en-US" sz="2399" dirty="0" err="1">
                <a:solidFill>
                  <a:srgbClr val="000000"/>
                </a:solidFill>
                <a:latin typeface="Roboto"/>
                <a:ea typeface="Roboto"/>
                <a:cs typeface="Roboto"/>
                <a:sym typeface="Roboto"/>
              </a:rPr>
              <a:t>l’efficacité</a:t>
            </a:r>
            <a:r>
              <a:rPr lang="en-US" sz="2399" dirty="0">
                <a:solidFill>
                  <a:srgbClr val="000000"/>
                </a:solidFill>
                <a:latin typeface="Roboto"/>
                <a:ea typeface="Roboto"/>
                <a:cs typeface="Roboto"/>
                <a:sym typeface="Roboto"/>
              </a:rPr>
              <a:t> des processus internes, tout </a:t>
            </a:r>
            <a:r>
              <a:rPr lang="en-US" sz="2399" dirty="0" err="1">
                <a:solidFill>
                  <a:srgbClr val="000000"/>
                </a:solidFill>
                <a:latin typeface="Roboto"/>
                <a:ea typeface="Roboto"/>
                <a:cs typeface="Roboto"/>
                <a:sym typeface="Roboto"/>
              </a:rPr>
              <a:t>en</a:t>
            </a:r>
            <a:r>
              <a:rPr lang="en-US" sz="2399" dirty="0">
                <a:solidFill>
                  <a:srgbClr val="000000"/>
                </a:solidFill>
                <a:latin typeface="Roboto"/>
                <a:ea typeface="Roboto"/>
                <a:cs typeface="Roboto"/>
                <a:sym typeface="Roboto"/>
              </a:rPr>
              <a:t> </a:t>
            </a:r>
            <a:r>
              <a:rPr lang="en-US" sz="2399" dirty="0" err="1">
                <a:solidFill>
                  <a:srgbClr val="000000"/>
                </a:solidFill>
                <a:latin typeface="Roboto"/>
                <a:ea typeface="Roboto"/>
                <a:cs typeface="Roboto"/>
                <a:sym typeface="Roboto"/>
              </a:rPr>
              <a:t>assurant</a:t>
            </a:r>
            <a:r>
              <a:rPr lang="en-US" sz="2399" dirty="0">
                <a:solidFill>
                  <a:srgbClr val="000000"/>
                </a:solidFill>
                <a:latin typeface="Roboto"/>
                <a:ea typeface="Roboto"/>
                <a:cs typeface="Roboto"/>
                <a:sym typeface="Roboto"/>
              </a:rPr>
              <a:t> la </a:t>
            </a:r>
            <a:r>
              <a:rPr lang="en-US" sz="2399" dirty="0" err="1">
                <a:solidFill>
                  <a:srgbClr val="000000"/>
                </a:solidFill>
                <a:latin typeface="Roboto"/>
                <a:ea typeface="Roboto"/>
                <a:cs typeface="Roboto"/>
                <a:sym typeface="Roboto"/>
              </a:rPr>
              <a:t>robustesse</a:t>
            </a:r>
            <a:r>
              <a:rPr lang="en-US" sz="2399" dirty="0">
                <a:solidFill>
                  <a:srgbClr val="000000"/>
                </a:solidFill>
                <a:latin typeface="Roboto"/>
                <a:ea typeface="Roboto"/>
                <a:cs typeface="Roboto"/>
                <a:sym typeface="Roboto"/>
              </a:rPr>
              <a:t>, la </a:t>
            </a:r>
            <a:r>
              <a:rPr lang="en-US" sz="2399" dirty="0" err="1">
                <a:solidFill>
                  <a:srgbClr val="000000"/>
                </a:solidFill>
                <a:latin typeface="Roboto"/>
                <a:ea typeface="Roboto"/>
                <a:cs typeface="Roboto"/>
                <a:sym typeface="Roboto"/>
              </a:rPr>
              <a:t>sécurité</a:t>
            </a:r>
            <a:r>
              <a:rPr lang="en-US" sz="2399" dirty="0">
                <a:solidFill>
                  <a:srgbClr val="000000"/>
                </a:solidFill>
                <a:latin typeface="Roboto"/>
                <a:ea typeface="Roboto"/>
                <a:cs typeface="Roboto"/>
                <a:sym typeface="Roboto"/>
              </a:rPr>
              <a:t> et </a:t>
            </a:r>
            <a:r>
              <a:rPr lang="en-US" sz="2399" dirty="0" err="1">
                <a:solidFill>
                  <a:srgbClr val="000000"/>
                </a:solidFill>
                <a:latin typeface="Roboto"/>
                <a:ea typeface="Roboto"/>
                <a:cs typeface="Roboto"/>
                <a:sym typeface="Roboto"/>
              </a:rPr>
              <a:t>l’évolutivité</a:t>
            </a:r>
            <a:r>
              <a:rPr lang="en-US" sz="2399" dirty="0">
                <a:solidFill>
                  <a:srgbClr val="000000"/>
                </a:solidFill>
                <a:latin typeface="Roboto"/>
                <a:ea typeface="Roboto"/>
                <a:cs typeface="Roboto"/>
                <a:sym typeface="Roboto"/>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9727"/>
            <a:ext cx="18288000" cy="3883958"/>
            <a:chOff x="0" y="0"/>
            <a:chExt cx="4816593" cy="1022935"/>
          </a:xfrm>
        </p:grpSpPr>
        <p:sp>
          <p:nvSpPr>
            <p:cNvPr id="3" name="Freeform 3"/>
            <p:cNvSpPr/>
            <p:nvPr/>
          </p:nvSpPr>
          <p:spPr>
            <a:xfrm>
              <a:off x="0" y="0"/>
              <a:ext cx="4816592" cy="1022935"/>
            </a:xfrm>
            <a:custGeom>
              <a:avLst/>
              <a:gdLst/>
              <a:ahLst/>
              <a:cxnLst/>
              <a:rect l="l" t="t" r="r" b="b"/>
              <a:pathLst>
                <a:path w="4816592" h="1022935">
                  <a:moveTo>
                    <a:pt x="0" y="0"/>
                  </a:moveTo>
                  <a:lnTo>
                    <a:pt x="4816592" y="0"/>
                  </a:lnTo>
                  <a:lnTo>
                    <a:pt x="4816592" y="1022935"/>
                  </a:lnTo>
                  <a:lnTo>
                    <a:pt x="0" y="1022935"/>
                  </a:lnTo>
                  <a:close/>
                </a:path>
              </a:pathLst>
            </a:custGeom>
            <a:solidFill>
              <a:srgbClr val="186F7B"/>
            </a:solidFill>
          </p:spPr>
          <p:txBody>
            <a:bodyPr/>
            <a:lstStyle/>
            <a:p>
              <a:endParaRPr lang="en-US"/>
            </a:p>
          </p:txBody>
        </p:sp>
        <p:sp>
          <p:nvSpPr>
            <p:cNvPr id="4" name="TextBox 4"/>
            <p:cNvSpPr txBox="1"/>
            <p:nvPr/>
          </p:nvSpPr>
          <p:spPr>
            <a:xfrm>
              <a:off x="0" y="-38100"/>
              <a:ext cx="4816593" cy="106103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a:off x="13150929" y="5137071"/>
            <a:ext cx="9258300" cy="1041559"/>
          </a:xfrm>
          <a:custGeom>
            <a:avLst/>
            <a:gdLst/>
            <a:ahLst/>
            <a:cxnLst/>
            <a:rect l="l" t="t" r="r" b="b"/>
            <a:pathLst>
              <a:path w="9258300" h="1041559">
                <a:moveTo>
                  <a:pt x="0" y="0"/>
                </a:moveTo>
                <a:lnTo>
                  <a:pt x="9258300" y="0"/>
                </a:lnTo>
                <a:lnTo>
                  <a:pt x="9258300" y="1041558"/>
                </a:lnTo>
                <a:lnTo>
                  <a:pt x="0" y="1041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4090737" y="5137071"/>
            <a:ext cx="9258300" cy="1041559"/>
          </a:xfrm>
          <a:custGeom>
            <a:avLst/>
            <a:gdLst/>
            <a:ahLst/>
            <a:cxnLst/>
            <a:rect l="l" t="t" r="r" b="b"/>
            <a:pathLst>
              <a:path w="9258300" h="1041559">
                <a:moveTo>
                  <a:pt x="0" y="1041558"/>
                </a:moveTo>
                <a:lnTo>
                  <a:pt x="9258300" y="1041558"/>
                </a:lnTo>
                <a:lnTo>
                  <a:pt x="9258300" y="0"/>
                </a:lnTo>
                <a:lnTo>
                  <a:pt x="0" y="0"/>
                </a:lnTo>
                <a:lnTo>
                  <a:pt x="0" y="10415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0" name="Group 10"/>
          <p:cNvGrpSpPr/>
          <p:nvPr/>
        </p:nvGrpSpPr>
        <p:grpSpPr>
          <a:xfrm>
            <a:off x="15698693" y="0"/>
            <a:ext cx="5576717" cy="55767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BCC6"/>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5937156" y="220829"/>
            <a:ext cx="5135059" cy="513505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0199" r="-9894"/>
              </a:stretch>
            </a:blipFill>
          </p:spPr>
          <p:txBody>
            <a:bodyPr/>
            <a:lstStyle/>
            <a:p>
              <a:endParaRPr lang="en-US"/>
            </a:p>
          </p:txBody>
        </p:sp>
      </p:grpSp>
      <p:sp>
        <p:nvSpPr>
          <p:cNvPr id="17" name="Freeform 17"/>
          <p:cNvSpPr/>
          <p:nvPr/>
        </p:nvSpPr>
        <p:spPr>
          <a:xfrm rot="-10800000">
            <a:off x="15984037" y="8633980"/>
            <a:ext cx="927910" cy="927910"/>
          </a:xfrm>
          <a:custGeom>
            <a:avLst/>
            <a:gdLst/>
            <a:ahLst/>
            <a:cxnLst/>
            <a:rect l="l" t="t" r="r" b="b"/>
            <a:pathLst>
              <a:path w="927910" h="927910">
                <a:moveTo>
                  <a:pt x="0" y="0"/>
                </a:moveTo>
                <a:lnTo>
                  <a:pt x="927911" y="0"/>
                </a:lnTo>
                <a:lnTo>
                  <a:pt x="927911" y="927911"/>
                </a:lnTo>
                <a:lnTo>
                  <a:pt x="0" y="92791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8" name="Freeform 18"/>
          <p:cNvSpPr/>
          <p:nvPr/>
        </p:nvSpPr>
        <p:spPr>
          <a:xfrm rot="-10800000" flipH="1">
            <a:off x="1376052" y="8633980"/>
            <a:ext cx="927910" cy="927910"/>
          </a:xfrm>
          <a:custGeom>
            <a:avLst/>
            <a:gdLst/>
            <a:ahLst/>
            <a:cxnLst/>
            <a:rect l="l" t="t" r="r" b="b"/>
            <a:pathLst>
              <a:path w="927910" h="927910">
                <a:moveTo>
                  <a:pt x="927911" y="0"/>
                </a:moveTo>
                <a:lnTo>
                  <a:pt x="0" y="0"/>
                </a:lnTo>
                <a:lnTo>
                  <a:pt x="0" y="927911"/>
                </a:lnTo>
                <a:lnTo>
                  <a:pt x="927911" y="927911"/>
                </a:lnTo>
                <a:lnTo>
                  <a:pt x="927911"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grpSp>
        <p:nvGrpSpPr>
          <p:cNvPr id="19" name="Group 19"/>
          <p:cNvGrpSpPr/>
          <p:nvPr/>
        </p:nvGrpSpPr>
        <p:grpSpPr>
          <a:xfrm>
            <a:off x="644102" y="9792788"/>
            <a:ext cx="16999796" cy="494212"/>
            <a:chOff x="0" y="0"/>
            <a:chExt cx="4477313" cy="130163"/>
          </a:xfrm>
        </p:grpSpPr>
        <p:sp>
          <p:nvSpPr>
            <p:cNvPr id="20" name="Freeform 20"/>
            <p:cNvSpPr/>
            <p:nvPr/>
          </p:nvSpPr>
          <p:spPr>
            <a:xfrm>
              <a:off x="0" y="0"/>
              <a:ext cx="4477313" cy="130163"/>
            </a:xfrm>
            <a:custGeom>
              <a:avLst/>
              <a:gdLst/>
              <a:ahLst/>
              <a:cxnLst/>
              <a:rect l="l" t="t" r="r" b="b"/>
              <a:pathLst>
                <a:path w="4477313" h="130163">
                  <a:moveTo>
                    <a:pt x="0" y="0"/>
                  </a:moveTo>
                  <a:lnTo>
                    <a:pt x="4477313" y="0"/>
                  </a:lnTo>
                  <a:lnTo>
                    <a:pt x="4477313" y="130163"/>
                  </a:lnTo>
                  <a:lnTo>
                    <a:pt x="0" y="130163"/>
                  </a:lnTo>
                  <a:close/>
                </a:path>
              </a:pathLst>
            </a:custGeom>
            <a:solidFill>
              <a:srgbClr val="186F7B"/>
            </a:solidFill>
          </p:spPr>
          <p:txBody>
            <a:bodyPr/>
            <a:lstStyle/>
            <a:p>
              <a:endParaRPr lang="en-US"/>
            </a:p>
          </p:txBody>
        </p:sp>
        <p:sp>
          <p:nvSpPr>
            <p:cNvPr id="21" name="TextBox 21"/>
            <p:cNvSpPr txBox="1"/>
            <p:nvPr/>
          </p:nvSpPr>
          <p:spPr>
            <a:xfrm>
              <a:off x="0" y="-38100"/>
              <a:ext cx="4477313" cy="168263"/>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4656232" y="1149327"/>
            <a:ext cx="8975537" cy="1085850"/>
          </a:xfrm>
          <a:prstGeom prst="rect">
            <a:avLst/>
          </a:prstGeom>
        </p:spPr>
        <p:txBody>
          <a:bodyPr lIns="0" tIns="0" rIns="0" bIns="0" rtlCol="0" anchor="t">
            <a:spAutoFit/>
          </a:bodyPr>
          <a:lstStyle/>
          <a:p>
            <a:pPr algn="ctr">
              <a:lnSpc>
                <a:spcPts val="8615"/>
              </a:lnSpc>
            </a:pPr>
            <a:r>
              <a:rPr lang="en-US" sz="7179" b="1">
                <a:solidFill>
                  <a:srgbClr val="FFFFFF"/>
                </a:solidFill>
                <a:latin typeface="Antonio Bold"/>
                <a:ea typeface="Antonio Bold"/>
                <a:cs typeface="Antonio Bold"/>
                <a:sym typeface="Antonio Bold"/>
              </a:rPr>
              <a:t>PERSPECTIVES</a:t>
            </a:r>
          </a:p>
        </p:txBody>
      </p:sp>
      <p:sp>
        <p:nvSpPr>
          <p:cNvPr id="23" name="Freeform 23"/>
          <p:cNvSpPr/>
          <p:nvPr/>
        </p:nvSpPr>
        <p:spPr>
          <a:xfrm>
            <a:off x="4144637" y="5302176"/>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4" name="TextBox 24"/>
          <p:cNvSpPr txBox="1"/>
          <p:nvPr/>
        </p:nvSpPr>
        <p:spPr>
          <a:xfrm>
            <a:off x="4785093" y="5265394"/>
            <a:ext cx="9499824" cy="415290"/>
          </a:xfrm>
          <a:prstGeom prst="rect">
            <a:avLst/>
          </a:prstGeom>
        </p:spPr>
        <p:txBody>
          <a:bodyPr lIns="0" tIns="0" rIns="0" bIns="0" rtlCol="0" anchor="t">
            <a:spAutoFit/>
          </a:bodyPr>
          <a:lstStyle/>
          <a:p>
            <a:pPr algn="just">
              <a:lnSpc>
                <a:spcPts val="3359"/>
              </a:lnSpc>
              <a:spcBef>
                <a:spcPct val="0"/>
              </a:spcBef>
            </a:pPr>
            <a:r>
              <a:rPr lang="en-US" sz="2400" b="1">
                <a:solidFill>
                  <a:srgbClr val="115A6D"/>
                </a:solidFill>
                <a:latin typeface="Roboto Bold"/>
                <a:ea typeface="Roboto Bold"/>
                <a:cs typeface="Roboto Bold"/>
                <a:sym typeface="Roboto Bold"/>
              </a:rPr>
              <a:t>Intégration d’une interface mobile dans une future itération</a:t>
            </a:r>
          </a:p>
        </p:txBody>
      </p:sp>
      <p:sp>
        <p:nvSpPr>
          <p:cNvPr id="25" name="Freeform 25"/>
          <p:cNvSpPr/>
          <p:nvPr/>
        </p:nvSpPr>
        <p:spPr>
          <a:xfrm>
            <a:off x="4144637" y="5773539"/>
            <a:ext cx="469006" cy="471363"/>
          </a:xfrm>
          <a:custGeom>
            <a:avLst/>
            <a:gdLst/>
            <a:ahLst/>
            <a:cxnLst/>
            <a:rect l="l" t="t" r="r" b="b"/>
            <a:pathLst>
              <a:path w="469006" h="471363">
                <a:moveTo>
                  <a:pt x="0" y="0"/>
                </a:moveTo>
                <a:lnTo>
                  <a:pt x="469006" y="0"/>
                </a:lnTo>
                <a:lnTo>
                  <a:pt x="469006" y="471363"/>
                </a:lnTo>
                <a:lnTo>
                  <a:pt x="0" y="4713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6" name="TextBox 26"/>
          <p:cNvSpPr txBox="1"/>
          <p:nvPr/>
        </p:nvSpPr>
        <p:spPr>
          <a:xfrm>
            <a:off x="4785093" y="5727231"/>
            <a:ext cx="10267837" cy="415290"/>
          </a:xfrm>
          <a:prstGeom prst="rect">
            <a:avLst/>
          </a:prstGeom>
        </p:spPr>
        <p:txBody>
          <a:bodyPr lIns="0" tIns="0" rIns="0" bIns="0" rtlCol="0" anchor="t">
            <a:spAutoFit/>
          </a:bodyPr>
          <a:lstStyle/>
          <a:p>
            <a:pPr algn="just">
              <a:lnSpc>
                <a:spcPts val="3359"/>
              </a:lnSpc>
              <a:spcBef>
                <a:spcPct val="0"/>
              </a:spcBef>
            </a:pPr>
            <a:r>
              <a:rPr lang="en-US" sz="2400" b="1">
                <a:solidFill>
                  <a:srgbClr val="115A6D"/>
                </a:solidFill>
                <a:latin typeface="Roboto Bold"/>
                <a:ea typeface="Roboto Bold"/>
                <a:cs typeface="Roboto Bold"/>
                <a:sym typeface="Roboto Bold"/>
              </a:rPr>
              <a:t>Intégration d’un chatbot intelligent pour assister les utilisateurs</a:t>
            </a:r>
          </a:p>
        </p:txBody>
      </p:sp>
      <p:sp>
        <p:nvSpPr>
          <p:cNvPr id="27" name="Freeform 27"/>
          <p:cNvSpPr/>
          <p:nvPr/>
        </p:nvSpPr>
        <p:spPr>
          <a:xfrm>
            <a:off x="4144637" y="6254427"/>
            <a:ext cx="469006" cy="471363"/>
          </a:xfrm>
          <a:custGeom>
            <a:avLst/>
            <a:gdLst/>
            <a:ahLst/>
            <a:cxnLst/>
            <a:rect l="l" t="t" r="r" b="b"/>
            <a:pathLst>
              <a:path w="469006" h="471363">
                <a:moveTo>
                  <a:pt x="0" y="0"/>
                </a:moveTo>
                <a:lnTo>
                  <a:pt x="469006" y="0"/>
                </a:lnTo>
                <a:lnTo>
                  <a:pt x="469006" y="471362"/>
                </a:lnTo>
                <a:lnTo>
                  <a:pt x="0" y="47136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8" name="TextBox 28"/>
          <p:cNvSpPr txBox="1"/>
          <p:nvPr/>
        </p:nvSpPr>
        <p:spPr>
          <a:xfrm>
            <a:off x="4785093" y="6208119"/>
            <a:ext cx="10267837" cy="415290"/>
          </a:xfrm>
          <a:prstGeom prst="rect">
            <a:avLst/>
          </a:prstGeom>
        </p:spPr>
        <p:txBody>
          <a:bodyPr lIns="0" tIns="0" rIns="0" bIns="0" rtlCol="0" anchor="t">
            <a:spAutoFit/>
          </a:bodyPr>
          <a:lstStyle/>
          <a:p>
            <a:pPr algn="just">
              <a:lnSpc>
                <a:spcPts val="3359"/>
              </a:lnSpc>
              <a:spcBef>
                <a:spcPct val="0"/>
              </a:spcBef>
            </a:pPr>
            <a:r>
              <a:rPr lang="en-US" sz="2400" b="1">
                <a:solidFill>
                  <a:srgbClr val="115A6D"/>
                </a:solidFill>
                <a:latin typeface="Roboto Bold"/>
                <a:ea typeface="Roboto Bold"/>
                <a:cs typeface="Roboto Bold"/>
                <a:sym typeface="Roboto Bold"/>
              </a:rPr>
              <a:t>Généralisation de la plateforme à d’autres services du CETIME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64921"/>
            <a:ext cx="18288000" cy="2331720"/>
          </a:xfrm>
          <a:custGeom>
            <a:avLst/>
            <a:gdLst/>
            <a:ahLst/>
            <a:cxnLst/>
            <a:rect l="l" t="t" r="r" b="b"/>
            <a:pathLst>
              <a:path w="18288000" h="2331720">
                <a:moveTo>
                  <a:pt x="0" y="0"/>
                </a:moveTo>
                <a:lnTo>
                  <a:pt x="18288000" y="0"/>
                </a:lnTo>
                <a:lnTo>
                  <a:pt x="18288000" y="2331720"/>
                </a:lnTo>
                <a:lnTo>
                  <a:pt x="0" y="2331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0" y="-509641"/>
            <a:ext cx="18288000" cy="2331720"/>
          </a:xfrm>
          <a:custGeom>
            <a:avLst/>
            <a:gdLst/>
            <a:ahLst/>
            <a:cxnLst/>
            <a:rect l="l" t="t" r="r" b="b"/>
            <a:pathLst>
              <a:path w="18288000" h="2331720">
                <a:moveTo>
                  <a:pt x="0" y="2331720"/>
                </a:moveTo>
                <a:lnTo>
                  <a:pt x="18288000" y="2331720"/>
                </a:lnTo>
                <a:lnTo>
                  <a:pt x="18288000" y="0"/>
                </a:lnTo>
                <a:lnTo>
                  <a:pt x="0" y="0"/>
                </a:lnTo>
                <a:lnTo>
                  <a:pt x="0" y="233172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326129" y="3627147"/>
            <a:ext cx="9635742" cy="3023181"/>
          </a:xfrm>
          <a:prstGeom prst="rect">
            <a:avLst/>
          </a:prstGeom>
        </p:spPr>
        <p:txBody>
          <a:bodyPr lIns="0" tIns="0" rIns="0" bIns="0" rtlCol="0" anchor="t">
            <a:spAutoFit/>
          </a:bodyPr>
          <a:lstStyle/>
          <a:p>
            <a:pPr algn="ctr">
              <a:lnSpc>
                <a:spcPts val="11955"/>
              </a:lnSpc>
            </a:pPr>
            <a:r>
              <a:rPr lang="en-US" sz="9963" b="1">
                <a:solidFill>
                  <a:srgbClr val="115A6D"/>
                </a:solidFill>
                <a:latin typeface="Antonio Bold"/>
                <a:ea typeface="Antonio Bold"/>
                <a:cs typeface="Antonio Bold"/>
                <a:sym typeface="Antonio Bold"/>
              </a:rPr>
              <a:t>MERCI POUR VOTRE ATTENTION</a:t>
            </a:r>
          </a:p>
        </p:txBody>
      </p:sp>
      <p:sp>
        <p:nvSpPr>
          <p:cNvPr id="5" name="Freeform 5"/>
          <p:cNvSpPr/>
          <p:nvPr/>
        </p:nvSpPr>
        <p:spPr>
          <a:xfrm rot="-10800000">
            <a:off x="14417065" y="4375551"/>
            <a:ext cx="927910" cy="927910"/>
          </a:xfrm>
          <a:custGeom>
            <a:avLst/>
            <a:gdLst/>
            <a:ahLst/>
            <a:cxnLst/>
            <a:rect l="l" t="t" r="r" b="b"/>
            <a:pathLst>
              <a:path w="927910" h="927910">
                <a:moveTo>
                  <a:pt x="0" y="0"/>
                </a:moveTo>
                <a:lnTo>
                  <a:pt x="927910" y="0"/>
                </a:lnTo>
                <a:lnTo>
                  <a:pt x="927910" y="927910"/>
                </a:lnTo>
                <a:lnTo>
                  <a:pt x="0" y="9279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rot="-10800000" flipH="1">
            <a:off x="2943025" y="4375551"/>
            <a:ext cx="927910" cy="927910"/>
          </a:xfrm>
          <a:custGeom>
            <a:avLst/>
            <a:gdLst/>
            <a:ahLst/>
            <a:cxnLst/>
            <a:rect l="l" t="t" r="r" b="b"/>
            <a:pathLst>
              <a:path w="927910" h="927910">
                <a:moveTo>
                  <a:pt x="927910" y="0"/>
                </a:moveTo>
                <a:lnTo>
                  <a:pt x="0" y="0"/>
                </a:lnTo>
                <a:lnTo>
                  <a:pt x="0" y="927910"/>
                </a:lnTo>
                <a:lnTo>
                  <a:pt x="927910" y="927910"/>
                </a:lnTo>
                <a:lnTo>
                  <a:pt x="92791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7373999" y="2214214"/>
            <a:ext cx="14131792" cy="2013780"/>
          </a:xfrm>
          <a:custGeom>
            <a:avLst/>
            <a:gdLst/>
            <a:ahLst/>
            <a:cxnLst/>
            <a:rect l="l" t="t" r="r" b="b"/>
            <a:pathLst>
              <a:path w="14131792" h="2013780">
                <a:moveTo>
                  <a:pt x="0" y="0"/>
                </a:moveTo>
                <a:lnTo>
                  <a:pt x="14131792" y="0"/>
                </a:lnTo>
                <a:lnTo>
                  <a:pt x="14131792" y="2013780"/>
                </a:lnTo>
                <a:lnTo>
                  <a:pt x="0" y="2013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9378254" y="2214214"/>
            <a:ext cx="14131792" cy="2013780"/>
          </a:xfrm>
          <a:custGeom>
            <a:avLst/>
            <a:gdLst/>
            <a:ahLst/>
            <a:cxnLst/>
            <a:rect l="l" t="t" r="r" b="b"/>
            <a:pathLst>
              <a:path w="14131792" h="2013780">
                <a:moveTo>
                  <a:pt x="0" y="2013780"/>
                </a:moveTo>
                <a:lnTo>
                  <a:pt x="14131792" y="2013780"/>
                </a:lnTo>
                <a:lnTo>
                  <a:pt x="14131792" y="0"/>
                </a:lnTo>
                <a:lnTo>
                  <a:pt x="0" y="0"/>
                </a:lnTo>
                <a:lnTo>
                  <a:pt x="0" y="20137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3517970" y="3804879"/>
            <a:ext cx="3857630" cy="385763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6F7B"/>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3740195" y="4036629"/>
            <a:ext cx="3394130" cy="339413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2919" t="-13834" r="-55766" b="-4991"/>
              </a:stretch>
            </a:blipFill>
          </p:spPr>
          <p:txBody>
            <a:bodyPr/>
            <a:lstStyle/>
            <a:p>
              <a:endParaRPr lang="en-US"/>
            </a:p>
          </p:txBody>
        </p:sp>
      </p:grpSp>
      <p:sp>
        <p:nvSpPr>
          <p:cNvPr id="9" name="Freeform 9"/>
          <p:cNvSpPr/>
          <p:nvPr/>
        </p:nvSpPr>
        <p:spPr>
          <a:xfrm flipH="1">
            <a:off x="13135200" y="569218"/>
            <a:ext cx="918964" cy="918964"/>
          </a:xfrm>
          <a:custGeom>
            <a:avLst/>
            <a:gdLst/>
            <a:ahLst/>
            <a:cxnLst/>
            <a:rect l="l" t="t" r="r" b="b"/>
            <a:pathLst>
              <a:path w="918964" h="918964">
                <a:moveTo>
                  <a:pt x="918964" y="0"/>
                </a:moveTo>
                <a:lnTo>
                  <a:pt x="0" y="0"/>
                </a:lnTo>
                <a:lnTo>
                  <a:pt x="0" y="918964"/>
                </a:lnTo>
                <a:lnTo>
                  <a:pt x="918964" y="918964"/>
                </a:lnTo>
                <a:lnTo>
                  <a:pt x="918964"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0" name="Freeform 10"/>
          <p:cNvSpPr/>
          <p:nvPr/>
        </p:nvSpPr>
        <p:spPr>
          <a:xfrm>
            <a:off x="1163843" y="8794490"/>
            <a:ext cx="918964" cy="918964"/>
          </a:xfrm>
          <a:custGeom>
            <a:avLst/>
            <a:gdLst/>
            <a:ahLst/>
            <a:cxnLst/>
            <a:rect l="l" t="t" r="r" b="b"/>
            <a:pathLst>
              <a:path w="918964" h="918964">
                <a:moveTo>
                  <a:pt x="0" y="0"/>
                </a:moveTo>
                <a:lnTo>
                  <a:pt x="918964" y="0"/>
                </a:lnTo>
                <a:lnTo>
                  <a:pt x="918964" y="918964"/>
                </a:lnTo>
                <a:lnTo>
                  <a:pt x="0" y="91896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1" name="TextBox 11"/>
          <p:cNvSpPr txBox="1"/>
          <p:nvPr/>
        </p:nvSpPr>
        <p:spPr>
          <a:xfrm>
            <a:off x="1163843" y="3757810"/>
            <a:ext cx="10607746" cy="1975885"/>
          </a:xfrm>
          <a:prstGeom prst="rect">
            <a:avLst/>
          </a:prstGeom>
        </p:spPr>
        <p:txBody>
          <a:bodyPr lIns="0" tIns="0" rIns="0" bIns="0" rtlCol="0" anchor="t">
            <a:spAutoFit/>
          </a:bodyPr>
          <a:lstStyle/>
          <a:p>
            <a:pPr algn="just">
              <a:lnSpc>
                <a:spcPts val="3971"/>
              </a:lnSpc>
              <a:spcBef>
                <a:spcPct val="0"/>
              </a:spcBef>
            </a:pPr>
            <a:r>
              <a:rPr lang="en-US" sz="2836">
                <a:solidFill>
                  <a:srgbClr val="000000"/>
                </a:solidFill>
                <a:latin typeface="Roboto"/>
                <a:ea typeface="Roboto"/>
                <a:cs typeface="Roboto"/>
                <a:sym typeface="Roboto"/>
              </a:rPr>
              <a:t>Ce projet consiste à développer une application web de gestion des dossiers clients et de planification des rendez-vous pour le CETIME, avec une intégration DevOps complète (CI/CD) et une connexion au système ERP Odoo 10</a:t>
            </a:r>
          </a:p>
        </p:txBody>
      </p:sp>
      <p:grpSp>
        <p:nvGrpSpPr>
          <p:cNvPr id="12" name="Group 12"/>
          <p:cNvGrpSpPr/>
          <p:nvPr/>
        </p:nvGrpSpPr>
        <p:grpSpPr>
          <a:xfrm>
            <a:off x="-6361850" y="-459482"/>
            <a:ext cx="9387162" cy="2057400"/>
            <a:chOff x="0" y="0"/>
            <a:chExt cx="2781381" cy="609600"/>
          </a:xfrm>
        </p:grpSpPr>
        <p:sp>
          <p:nvSpPr>
            <p:cNvPr id="13" name="Freeform 13"/>
            <p:cNvSpPr/>
            <p:nvPr/>
          </p:nvSpPr>
          <p:spPr>
            <a:xfrm>
              <a:off x="18235" y="0"/>
              <a:ext cx="2744912" cy="609600"/>
            </a:xfrm>
            <a:custGeom>
              <a:avLst/>
              <a:gdLst/>
              <a:ahLst/>
              <a:cxnLst/>
              <a:rect l="l" t="t" r="r" b="b"/>
              <a:pathLst>
                <a:path w="2744912" h="609600">
                  <a:moveTo>
                    <a:pt x="260016" y="0"/>
                  </a:moveTo>
                  <a:lnTo>
                    <a:pt x="2688096" y="0"/>
                  </a:lnTo>
                  <a:cubicBezTo>
                    <a:pt x="2705484" y="0"/>
                    <a:pt x="2721812" y="8359"/>
                    <a:pt x="2731979" y="22465"/>
                  </a:cubicBezTo>
                  <a:cubicBezTo>
                    <a:pt x="2742146" y="36570"/>
                    <a:pt x="2744912" y="54704"/>
                    <a:pt x="2739413" y="71200"/>
                  </a:cubicBezTo>
                  <a:lnTo>
                    <a:pt x="2583680" y="538400"/>
                  </a:lnTo>
                  <a:cubicBezTo>
                    <a:pt x="2569506" y="580920"/>
                    <a:pt x="2529715" y="609600"/>
                    <a:pt x="2484896" y="609600"/>
                  </a:cubicBezTo>
                  <a:lnTo>
                    <a:pt x="56816" y="609600"/>
                  </a:lnTo>
                  <a:cubicBezTo>
                    <a:pt x="39428" y="609600"/>
                    <a:pt x="23100" y="601241"/>
                    <a:pt x="12933" y="587135"/>
                  </a:cubicBezTo>
                  <a:cubicBezTo>
                    <a:pt x="2766" y="573030"/>
                    <a:pt x="0" y="554896"/>
                    <a:pt x="5498" y="538400"/>
                  </a:cubicBezTo>
                  <a:lnTo>
                    <a:pt x="161232" y="71200"/>
                  </a:lnTo>
                  <a:cubicBezTo>
                    <a:pt x="175405" y="28680"/>
                    <a:pt x="215196" y="0"/>
                    <a:pt x="260016" y="0"/>
                  </a:cubicBezTo>
                  <a:close/>
                </a:path>
              </a:pathLst>
            </a:custGeom>
            <a:solidFill>
              <a:srgbClr val="57BCC6"/>
            </a:solidFill>
            <a:ln cap="rnd">
              <a:noFill/>
              <a:prstDash val="solid"/>
              <a:round/>
            </a:ln>
          </p:spPr>
          <p:txBody>
            <a:bodyPr/>
            <a:lstStyle/>
            <a:p>
              <a:endParaRPr lang="en-US"/>
            </a:p>
          </p:txBody>
        </p:sp>
        <p:sp>
          <p:nvSpPr>
            <p:cNvPr id="14" name="TextBox 14"/>
            <p:cNvSpPr txBox="1"/>
            <p:nvPr/>
          </p:nvSpPr>
          <p:spPr>
            <a:xfrm>
              <a:off x="101600" y="-38100"/>
              <a:ext cx="2578181" cy="6477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3070256" y="-1028700"/>
            <a:ext cx="8886296" cy="2057400"/>
            <a:chOff x="0" y="0"/>
            <a:chExt cx="2632977" cy="609600"/>
          </a:xfrm>
        </p:grpSpPr>
        <p:sp>
          <p:nvSpPr>
            <p:cNvPr id="16" name="Freeform 16"/>
            <p:cNvSpPr/>
            <p:nvPr/>
          </p:nvSpPr>
          <p:spPr>
            <a:xfrm>
              <a:off x="19262" y="0"/>
              <a:ext cx="2594452" cy="609600"/>
            </a:xfrm>
            <a:custGeom>
              <a:avLst/>
              <a:gdLst/>
              <a:ahLst/>
              <a:cxnLst/>
              <a:rect l="l" t="t" r="r" b="b"/>
              <a:pathLst>
                <a:path w="2594452" h="609600">
                  <a:moveTo>
                    <a:pt x="263219" y="0"/>
                  </a:moveTo>
                  <a:lnTo>
                    <a:pt x="2534434" y="0"/>
                  </a:lnTo>
                  <a:cubicBezTo>
                    <a:pt x="2552802" y="0"/>
                    <a:pt x="2570050" y="8830"/>
                    <a:pt x="2580790" y="23731"/>
                  </a:cubicBezTo>
                  <a:cubicBezTo>
                    <a:pt x="2591530" y="38632"/>
                    <a:pt x="2594452" y="57787"/>
                    <a:pt x="2588644" y="75213"/>
                  </a:cubicBezTo>
                  <a:lnTo>
                    <a:pt x="2435586" y="534387"/>
                  </a:lnTo>
                  <a:cubicBezTo>
                    <a:pt x="2420613" y="579304"/>
                    <a:pt x="2378579" y="609600"/>
                    <a:pt x="2331234" y="609600"/>
                  </a:cubicBezTo>
                  <a:lnTo>
                    <a:pt x="60019" y="609600"/>
                  </a:lnTo>
                  <a:cubicBezTo>
                    <a:pt x="41651" y="609600"/>
                    <a:pt x="24403" y="600770"/>
                    <a:pt x="13663" y="585869"/>
                  </a:cubicBezTo>
                  <a:cubicBezTo>
                    <a:pt x="2923" y="570968"/>
                    <a:pt x="0" y="551813"/>
                    <a:pt x="5809" y="534387"/>
                  </a:cubicBezTo>
                  <a:lnTo>
                    <a:pt x="158867" y="75213"/>
                  </a:lnTo>
                  <a:cubicBezTo>
                    <a:pt x="173839" y="30296"/>
                    <a:pt x="215873" y="0"/>
                    <a:pt x="263219" y="0"/>
                  </a:cubicBezTo>
                  <a:close/>
                </a:path>
              </a:pathLst>
            </a:custGeom>
            <a:solidFill>
              <a:srgbClr val="186F7B"/>
            </a:solidFill>
            <a:ln cap="rnd">
              <a:noFill/>
              <a:prstDash val="solid"/>
              <a:round/>
            </a:ln>
          </p:spPr>
          <p:txBody>
            <a:bodyPr/>
            <a:lstStyle/>
            <a:p>
              <a:endParaRPr lang="en-US"/>
            </a:p>
          </p:txBody>
        </p:sp>
        <p:sp>
          <p:nvSpPr>
            <p:cNvPr id="17" name="TextBox 17"/>
            <p:cNvSpPr txBox="1"/>
            <p:nvPr/>
          </p:nvSpPr>
          <p:spPr>
            <a:xfrm>
              <a:off x="101600" y="-38100"/>
              <a:ext cx="2429777" cy="6477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163843" y="2316109"/>
            <a:ext cx="8975537" cy="1092528"/>
          </a:xfrm>
          <a:prstGeom prst="rect">
            <a:avLst/>
          </a:prstGeom>
        </p:spPr>
        <p:txBody>
          <a:bodyPr lIns="0" tIns="0" rIns="0" bIns="0" rtlCol="0" anchor="t">
            <a:spAutoFit/>
          </a:bodyPr>
          <a:lstStyle/>
          <a:p>
            <a:pPr algn="l">
              <a:lnSpc>
                <a:spcPts val="8615"/>
              </a:lnSpc>
            </a:pPr>
            <a:r>
              <a:rPr lang="en-US" sz="7179" b="1">
                <a:solidFill>
                  <a:srgbClr val="115A6D"/>
                </a:solidFill>
                <a:latin typeface="Antonio Bold"/>
                <a:ea typeface="Antonio Bold"/>
                <a:cs typeface="Antonio Bold"/>
                <a:sym typeface="Antonio Bold"/>
              </a:rPr>
              <a:t>DESCRIPTION DU PROJET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47829" y="5143500"/>
            <a:ext cx="2902826" cy="5143500"/>
            <a:chOff x="0" y="0"/>
            <a:chExt cx="764530" cy="1354667"/>
          </a:xfrm>
        </p:grpSpPr>
        <p:sp>
          <p:nvSpPr>
            <p:cNvPr id="3" name="Freeform 3"/>
            <p:cNvSpPr/>
            <p:nvPr/>
          </p:nvSpPr>
          <p:spPr>
            <a:xfrm>
              <a:off x="0" y="0"/>
              <a:ext cx="764530" cy="1354667"/>
            </a:xfrm>
            <a:custGeom>
              <a:avLst/>
              <a:gdLst/>
              <a:ahLst/>
              <a:cxnLst/>
              <a:rect l="l" t="t" r="r" b="b"/>
              <a:pathLst>
                <a:path w="764530" h="1354667">
                  <a:moveTo>
                    <a:pt x="0" y="0"/>
                  </a:moveTo>
                  <a:lnTo>
                    <a:pt x="764530" y="0"/>
                  </a:lnTo>
                  <a:lnTo>
                    <a:pt x="764530" y="1354667"/>
                  </a:lnTo>
                  <a:lnTo>
                    <a:pt x="0" y="1354667"/>
                  </a:lnTo>
                  <a:close/>
                </a:path>
              </a:pathLst>
            </a:custGeom>
            <a:solidFill>
              <a:srgbClr val="186F7B"/>
            </a:solidFill>
          </p:spPr>
          <p:txBody>
            <a:bodyPr/>
            <a:lstStyle/>
            <a:p>
              <a:endParaRPr lang="en-US"/>
            </a:p>
          </p:txBody>
        </p:sp>
        <p:sp>
          <p:nvSpPr>
            <p:cNvPr id="4" name="TextBox 4"/>
            <p:cNvSpPr txBox="1"/>
            <p:nvPr/>
          </p:nvSpPr>
          <p:spPr>
            <a:xfrm>
              <a:off x="0" y="-38100"/>
              <a:ext cx="764530" cy="13927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5280751" y="7620580"/>
            <a:ext cx="17285677" cy="1944639"/>
          </a:xfrm>
          <a:custGeom>
            <a:avLst/>
            <a:gdLst/>
            <a:ahLst/>
            <a:cxnLst/>
            <a:rect l="l" t="t" r="r" b="b"/>
            <a:pathLst>
              <a:path w="17285677" h="1944639">
                <a:moveTo>
                  <a:pt x="0" y="0"/>
                </a:moveTo>
                <a:lnTo>
                  <a:pt x="17285677" y="0"/>
                </a:lnTo>
                <a:lnTo>
                  <a:pt x="17285677" y="1944638"/>
                </a:lnTo>
                <a:lnTo>
                  <a:pt x="0" y="1944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V="1">
            <a:off x="7206340" y="7620580"/>
            <a:ext cx="17285677" cy="1944639"/>
          </a:xfrm>
          <a:custGeom>
            <a:avLst/>
            <a:gdLst/>
            <a:ahLst/>
            <a:cxnLst/>
            <a:rect l="l" t="t" r="r" b="b"/>
            <a:pathLst>
              <a:path w="17285677" h="1944639">
                <a:moveTo>
                  <a:pt x="0" y="1944638"/>
                </a:moveTo>
                <a:lnTo>
                  <a:pt x="17285677" y="1944638"/>
                </a:lnTo>
                <a:lnTo>
                  <a:pt x="17285677" y="0"/>
                </a:lnTo>
                <a:lnTo>
                  <a:pt x="0" y="0"/>
                </a:lnTo>
                <a:lnTo>
                  <a:pt x="0" y="194463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12122113" y="2398830"/>
            <a:ext cx="5528541" cy="5528541"/>
            <a:chOff x="0" y="0"/>
            <a:chExt cx="7371388" cy="7371388"/>
          </a:xfrm>
        </p:grpSpPr>
        <p:grpSp>
          <p:nvGrpSpPr>
            <p:cNvPr id="8" name="Group 8"/>
            <p:cNvGrpSpPr/>
            <p:nvPr/>
          </p:nvGrpSpPr>
          <p:grpSpPr>
            <a:xfrm>
              <a:off x="0" y="0"/>
              <a:ext cx="7371388" cy="737138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6F7B"/>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38506" y="326308"/>
              <a:ext cx="6718772" cy="671877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3643" r="-26450"/>
                </a:stretch>
              </a:blipFill>
            </p:spPr>
            <p:txBody>
              <a:bodyPr/>
              <a:lstStyle/>
              <a:p>
                <a:endParaRPr lang="en-US"/>
              </a:p>
            </p:txBody>
          </p:sp>
        </p:grpSp>
      </p:grpSp>
      <p:sp>
        <p:nvSpPr>
          <p:cNvPr id="13" name="Freeform 13"/>
          <p:cNvSpPr/>
          <p:nvPr/>
        </p:nvSpPr>
        <p:spPr>
          <a:xfrm rot="-5400000">
            <a:off x="16417074" y="8297053"/>
            <a:ext cx="961247" cy="961247"/>
          </a:xfrm>
          <a:custGeom>
            <a:avLst/>
            <a:gdLst/>
            <a:ahLst/>
            <a:cxnLst/>
            <a:rect l="l" t="t" r="r" b="b"/>
            <a:pathLst>
              <a:path w="961247" h="961247">
                <a:moveTo>
                  <a:pt x="0" y="0"/>
                </a:moveTo>
                <a:lnTo>
                  <a:pt x="961247" y="0"/>
                </a:lnTo>
                <a:lnTo>
                  <a:pt x="961247" y="961247"/>
                </a:lnTo>
                <a:lnTo>
                  <a:pt x="0" y="96124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4" name="Freeform 14"/>
          <p:cNvSpPr/>
          <p:nvPr/>
        </p:nvSpPr>
        <p:spPr>
          <a:xfrm rot="-5400000">
            <a:off x="17378321" y="2398830"/>
            <a:ext cx="961247" cy="961247"/>
          </a:xfrm>
          <a:custGeom>
            <a:avLst/>
            <a:gdLst/>
            <a:ahLst/>
            <a:cxnLst/>
            <a:rect l="l" t="t" r="r" b="b"/>
            <a:pathLst>
              <a:path w="961247" h="961247">
                <a:moveTo>
                  <a:pt x="0" y="0"/>
                </a:moveTo>
                <a:lnTo>
                  <a:pt x="961248" y="0"/>
                </a:lnTo>
                <a:lnTo>
                  <a:pt x="961248" y="961248"/>
                </a:lnTo>
                <a:lnTo>
                  <a:pt x="0" y="96124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5" name="TextBox 15"/>
          <p:cNvSpPr txBox="1"/>
          <p:nvPr/>
        </p:nvSpPr>
        <p:spPr>
          <a:xfrm>
            <a:off x="1028700" y="1028700"/>
            <a:ext cx="10004926" cy="1092528"/>
          </a:xfrm>
          <a:prstGeom prst="rect">
            <a:avLst/>
          </a:prstGeom>
        </p:spPr>
        <p:txBody>
          <a:bodyPr lIns="0" tIns="0" rIns="0" bIns="0" rtlCol="0" anchor="t">
            <a:spAutoFit/>
          </a:bodyPr>
          <a:lstStyle/>
          <a:p>
            <a:pPr algn="l">
              <a:lnSpc>
                <a:spcPts val="8615"/>
              </a:lnSpc>
            </a:pPr>
            <a:r>
              <a:rPr lang="en-US" sz="7179" b="1">
                <a:solidFill>
                  <a:srgbClr val="115A6D"/>
                </a:solidFill>
                <a:latin typeface="Antonio Bold"/>
                <a:ea typeface="Antonio Bold"/>
                <a:cs typeface="Antonio Bold"/>
                <a:sym typeface="Antonio Bold"/>
              </a:rPr>
              <a:t>OBJECTIFS DU PROJET</a:t>
            </a:r>
          </a:p>
        </p:txBody>
      </p:sp>
      <p:grpSp>
        <p:nvGrpSpPr>
          <p:cNvPr id="16" name="Group 16"/>
          <p:cNvGrpSpPr/>
          <p:nvPr/>
        </p:nvGrpSpPr>
        <p:grpSpPr>
          <a:xfrm>
            <a:off x="1318453" y="2620101"/>
            <a:ext cx="10004926" cy="1190307"/>
            <a:chOff x="0" y="0"/>
            <a:chExt cx="9105896" cy="1083347"/>
          </a:xfrm>
        </p:grpSpPr>
        <p:sp>
          <p:nvSpPr>
            <p:cNvPr id="17" name="Freeform 17"/>
            <p:cNvSpPr/>
            <p:nvPr/>
          </p:nvSpPr>
          <p:spPr>
            <a:xfrm>
              <a:off x="1504" y="0"/>
              <a:ext cx="9102887" cy="1083347"/>
            </a:xfrm>
            <a:custGeom>
              <a:avLst/>
              <a:gdLst/>
              <a:ahLst/>
              <a:cxnLst/>
              <a:rect l="l" t="t" r="r" b="b"/>
              <a:pathLst>
                <a:path w="9102887" h="1083347">
                  <a:moveTo>
                    <a:pt x="212529" y="0"/>
                  </a:moveTo>
                  <a:lnTo>
                    <a:pt x="9093558" y="0"/>
                  </a:lnTo>
                  <a:cubicBezTo>
                    <a:pt x="9096233" y="0"/>
                    <a:pt x="9098768" y="1191"/>
                    <a:pt x="9100476" y="3249"/>
                  </a:cubicBezTo>
                  <a:cubicBezTo>
                    <a:pt x="9102185" y="5307"/>
                    <a:pt x="9102888" y="8019"/>
                    <a:pt x="9102395" y="10648"/>
                  </a:cubicBezTo>
                  <a:lnTo>
                    <a:pt x="8903188" y="1072699"/>
                  </a:lnTo>
                  <a:cubicBezTo>
                    <a:pt x="8902031" y="1078873"/>
                    <a:pt x="8896640" y="1083347"/>
                    <a:pt x="8890358" y="1083347"/>
                  </a:cubicBezTo>
                  <a:lnTo>
                    <a:pt x="9329" y="1083347"/>
                  </a:lnTo>
                  <a:cubicBezTo>
                    <a:pt x="6655" y="1083347"/>
                    <a:pt x="4119" y="1082156"/>
                    <a:pt x="2411" y="1080098"/>
                  </a:cubicBezTo>
                  <a:cubicBezTo>
                    <a:pt x="703" y="1078040"/>
                    <a:pt x="0" y="1075328"/>
                    <a:pt x="493" y="1072699"/>
                  </a:cubicBezTo>
                  <a:lnTo>
                    <a:pt x="199699" y="10648"/>
                  </a:lnTo>
                  <a:cubicBezTo>
                    <a:pt x="200857" y="4474"/>
                    <a:pt x="206248" y="0"/>
                    <a:pt x="212529" y="0"/>
                  </a:cubicBezTo>
                  <a:close/>
                </a:path>
              </a:pathLst>
            </a:custGeom>
            <a:solidFill>
              <a:srgbClr val="186F7B"/>
            </a:solidFill>
          </p:spPr>
          <p:txBody>
            <a:bodyPr/>
            <a:lstStyle/>
            <a:p>
              <a:endParaRPr lang="en-US"/>
            </a:p>
          </p:txBody>
        </p:sp>
        <p:sp>
          <p:nvSpPr>
            <p:cNvPr id="18" name="TextBox 18"/>
            <p:cNvSpPr txBox="1"/>
            <p:nvPr/>
          </p:nvSpPr>
          <p:spPr>
            <a:xfrm>
              <a:off x="101600" y="-38100"/>
              <a:ext cx="8902696" cy="1121447"/>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784451" y="2987088"/>
            <a:ext cx="454050" cy="456332"/>
          </a:xfrm>
          <a:custGeom>
            <a:avLst/>
            <a:gdLst/>
            <a:ahLst/>
            <a:cxnLst/>
            <a:rect l="l" t="t" r="r" b="b"/>
            <a:pathLst>
              <a:path w="454050" h="456332">
                <a:moveTo>
                  <a:pt x="0" y="0"/>
                </a:moveTo>
                <a:lnTo>
                  <a:pt x="454050" y="0"/>
                </a:lnTo>
                <a:lnTo>
                  <a:pt x="454050" y="456332"/>
                </a:lnTo>
                <a:lnTo>
                  <a:pt x="0" y="4563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TextBox 20"/>
          <p:cNvSpPr txBox="1"/>
          <p:nvPr/>
        </p:nvSpPr>
        <p:spPr>
          <a:xfrm>
            <a:off x="2471324" y="2679314"/>
            <a:ext cx="8304873" cy="995680"/>
          </a:xfrm>
          <a:prstGeom prst="rect">
            <a:avLst/>
          </a:prstGeom>
        </p:spPr>
        <p:txBody>
          <a:bodyPr lIns="0" tIns="0" rIns="0" bIns="0" rtlCol="0" anchor="t">
            <a:spAutoFit/>
          </a:bodyPr>
          <a:lstStyle/>
          <a:p>
            <a:pPr algn="just">
              <a:lnSpc>
                <a:spcPts val="3919"/>
              </a:lnSpc>
              <a:spcBef>
                <a:spcPct val="0"/>
              </a:spcBef>
            </a:pPr>
            <a:r>
              <a:rPr lang="en-US" sz="2799" b="1">
                <a:solidFill>
                  <a:srgbClr val="FFFFFF"/>
                </a:solidFill>
                <a:latin typeface="Roboto Bold"/>
                <a:ea typeface="Roboto Bold"/>
                <a:cs typeface="Roboto Bold"/>
                <a:sym typeface="Roboto Bold"/>
              </a:rPr>
              <a:t>Moderniser le système de gestion des dossiers clients</a:t>
            </a:r>
          </a:p>
        </p:txBody>
      </p:sp>
      <p:grpSp>
        <p:nvGrpSpPr>
          <p:cNvPr id="21" name="Group 21"/>
          <p:cNvGrpSpPr/>
          <p:nvPr/>
        </p:nvGrpSpPr>
        <p:grpSpPr>
          <a:xfrm>
            <a:off x="1318453" y="4076269"/>
            <a:ext cx="10004926" cy="1190307"/>
            <a:chOff x="0" y="0"/>
            <a:chExt cx="9105896" cy="1083347"/>
          </a:xfrm>
        </p:grpSpPr>
        <p:sp>
          <p:nvSpPr>
            <p:cNvPr id="22" name="Freeform 22"/>
            <p:cNvSpPr/>
            <p:nvPr/>
          </p:nvSpPr>
          <p:spPr>
            <a:xfrm>
              <a:off x="1504" y="0"/>
              <a:ext cx="9102887" cy="1083347"/>
            </a:xfrm>
            <a:custGeom>
              <a:avLst/>
              <a:gdLst/>
              <a:ahLst/>
              <a:cxnLst/>
              <a:rect l="l" t="t" r="r" b="b"/>
              <a:pathLst>
                <a:path w="9102887" h="1083347">
                  <a:moveTo>
                    <a:pt x="212529" y="0"/>
                  </a:moveTo>
                  <a:lnTo>
                    <a:pt x="9093558" y="0"/>
                  </a:lnTo>
                  <a:cubicBezTo>
                    <a:pt x="9096233" y="0"/>
                    <a:pt x="9098768" y="1191"/>
                    <a:pt x="9100476" y="3249"/>
                  </a:cubicBezTo>
                  <a:cubicBezTo>
                    <a:pt x="9102185" y="5307"/>
                    <a:pt x="9102888" y="8019"/>
                    <a:pt x="9102395" y="10648"/>
                  </a:cubicBezTo>
                  <a:lnTo>
                    <a:pt x="8903188" y="1072699"/>
                  </a:lnTo>
                  <a:cubicBezTo>
                    <a:pt x="8902031" y="1078873"/>
                    <a:pt x="8896640" y="1083347"/>
                    <a:pt x="8890358" y="1083347"/>
                  </a:cubicBezTo>
                  <a:lnTo>
                    <a:pt x="9329" y="1083347"/>
                  </a:lnTo>
                  <a:cubicBezTo>
                    <a:pt x="6655" y="1083347"/>
                    <a:pt x="4119" y="1082156"/>
                    <a:pt x="2411" y="1080098"/>
                  </a:cubicBezTo>
                  <a:cubicBezTo>
                    <a:pt x="703" y="1078040"/>
                    <a:pt x="0" y="1075328"/>
                    <a:pt x="493" y="1072699"/>
                  </a:cubicBezTo>
                  <a:lnTo>
                    <a:pt x="199699" y="10648"/>
                  </a:lnTo>
                  <a:cubicBezTo>
                    <a:pt x="200857" y="4474"/>
                    <a:pt x="206248" y="0"/>
                    <a:pt x="212529" y="0"/>
                  </a:cubicBezTo>
                  <a:close/>
                </a:path>
              </a:pathLst>
            </a:custGeom>
            <a:solidFill>
              <a:srgbClr val="186F7B"/>
            </a:solidFill>
          </p:spPr>
          <p:txBody>
            <a:bodyPr/>
            <a:lstStyle/>
            <a:p>
              <a:endParaRPr lang="en-US"/>
            </a:p>
          </p:txBody>
        </p:sp>
        <p:sp>
          <p:nvSpPr>
            <p:cNvPr id="23" name="TextBox 23"/>
            <p:cNvSpPr txBox="1"/>
            <p:nvPr/>
          </p:nvSpPr>
          <p:spPr>
            <a:xfrm>
              <a:off x="101600" y="-38100"/>
              <a:ext cx="8902696" cy="1121447"/>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784451" y="4443257"/>
            <a:ext cx="454050" cy="456332"/>
          </a:xfrm>
          <a:custGeom>
            <a:avLst/>
            <a:gdLst/>
            <a:ahLst/>
            <a:cxnLst/>
            <a:rect l="l" t="t" r="r" b="b"/>
            <a:pathLst>
              <a:path w="454050" h="456332">
                <a:moveTo>
                  <a:pt x="0" y="0"/>
                </a:moveTo>
                <a:lnTo>
                  <a:pt x="454050" y="0"/>
                </a:lnTo>
                <a:lnTo>
                  <a:pt x="454050" y="456332"/>
                </a:lnTo>
                <a:lnTo>
                  <a:pt x="0" y="4563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TextBox 25"/>
          <p:cNvSpPr txBox="1"/>
          <p:nvPr/>
        </p:nvSpPr>
        <p:spPr>
          <a:xfrm>
            <a:off x="2471324" y="4135483"/>
            <a:ext cx="8304873" cy="500380"/>
          </a:xfrm>
          <a:prstGeom prst="rect">
            <a:avLst/>
          </a:prstGeom>
        </p:spPr>
        <p:txBody>
          <a:bodyPr lIns="0" tIns="0" rIns="0" bIns="0" rtlCol="0" anchor="t">
            <a:spAutoFit/>
          </a:bodyPr>
          <a:lstStyle/>
          <a:p>
            <a:pPr algn="just">
              <a:lnSpc>
                <a:spcPts val="3919"/>
              </a:lnSpc>
              <a:spcBef>
                <a:spcPct val="0"/>
              </a:spcBef>
            </a:pPr>
            <a:r>
              <a:rPr lang="en-US" sz="2799" b="1">
                <a:solidFill>
                  <a:srgbClr val="FFFFFF"/>
                </a:solidFill>
                <a:latin typeface="Roboto Bold"/>
                <a:ea typeface="Roboto Bold"/>
                <a:cs typeface="Roboto Bold"/>
                <a:sym typeface="Roboto Bold"/>
              </a:rPr>
              <a:t>Améliorer l'efficacité opérationnelle</a:t>
            </a:r>
          </a:p>
        </p:txBody>
      </p:sp>
      <p:grpSp>
        <p:nvGrpSpPr>
          <p:cNvPr id="26" name="Group 26"/>
          <p:cNvGrpSpPr/>
          <p:nvPr/>
        </p:nvGrpSpPr>
        <p:grpSpPr>
          <a:xfrm>
            <a:off x="1318453" y="5532438"/>
            <a:ext cx="10004926" cy="1190307"/>
            <a:chOff x="0" y="0"/>
            <a:chExt cx="9105896" cy="1083347"/>
          </a:xfrm>
        </p:grpSpPr>
        <p:sp>
          <p:nvSpPr>
            <p:cNvPr id="27" name="Freeform 27"/>
            <p:cNvSpPr/>
            <p:nvPr/>
          </p:nvSpPr>
          <p:spPr>
            <a:xfrm>
              <a:off x="1504" y="0"/>
              <a:ext cx="9102887" cy="1083347"/>
            </a:xfrm>
            <a:custGeom>
              <a:avLst/>
              <a:gdLst/>
              <a:ahLst/>
              <a:cxnLst/>
              <a:rect l="l" t="t" r="r" b="b"/>
              <a:pathLst>
                <a:path w="9102887" h="1083347">
                  <a:moveTo>
                    <a:pt x="212529" y="0"/>
                  </a:moveTo>
                  <a:lnTo>
                    <a:pt x="9093558" y="0"/>
                  </a:lnTo>
                  <a:cubicBezTo>
                    <a:pt x="9096233" y="0"/>
                    <a:pt x="9098768" y="1191"/>
                    <a:pt x="9100476" y="3249"/>
                  </a:cubicBezTo>
                  <a:cubicBezTo>
                    <a:pt x="9102185" y="5307"/>
                    <a:pt x="9102888" y="8019"/>
                    <a:pt x="9102395" y="10648"/>
                  </a:cubicBezTo>
                  <a:lnTo>
                    <a:pt x="8903188" y="1072699"/>
                  </a:lnTo>
                  <a:cubicBezTo>
                    <a:pt x="8902031" y="1078873"/>
                    <a:pt x="8896640" y="1083347"/>
                    <a:pt x="8890358" y="1083347"/>
                  </a:cubicBezTo>
                  <a:lnTo>
                    <a:pt x="9329" y="1083347"/>
                  </a:lnTo>
                  <a:cubicBezTo>
                    <a:pt x="6655" y="1083347"/>
                    <a:pt x="4119" y="1082156"/>
                    <a:pt x="2411" y="1080098"/>
                  </a:cubicBezTo>
                  <a:cubicBezTo>
                    <a:pt x="703" y="1078040"/>
                    <a:pt x="0" y="1075328"/>
                    <a:pt x="493" y="1072699"/>
                  </a:cubicBezTo>
                  <a:lnTo>
                    <a:pt x="199699" y="10648"/>
                  </a:lnTo>
                  <a:cubicBezTo>
                    <a:pt x="200857" y="4474"/>
                    <a:pt x="206248" y="0"/>
                    <a:pt x="212529" y="0"/>
                  </a:cubicBezTo>
                  <a:close/>
                </a:path>
              </a:pathLst>
            </a:custGeom>
            <a:solidFill>
              <a:srgbClr val="186F7B"/>
            </a:solidFill>
          </p:spPr>
          <p:txBody>
            <a:bodyPr/>
            <a:lstStyle/>
            <a:p>
              <a:endParaRPr lang="en-US"/>
            </a:p>
          </p:txBody>
        </p:sp>
        <p:sp>
          <p:nvSpPr>
            <p:cNvPr id="28" name="TextBox 28"/>
            <p:cNvSpPr txBox="1"/>
            <p:nvPr/>
          </p:nvSpPr>
          <p:spPr>
            <a:xfrm>
              <a:off x="101600" y="-38100"/>
              <a:ext cx="8902696" cy="1121447"/>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784451" y="5899426"/>
            <a:ext cx="454050" cy="456332"/>
          </a:xfrm>
          <a:custGeom>
            <a:avLst/>
            <a:gdLst/>
            <a:ahLst/>
            <a:cxnLst/>
            <a:rect l="l" t="t" r="r" b="b"/>
            <a:pathLst>
              <a:path w="454050" h="456332">
                <a:moveTo>
                  <a:pt x="0" y="0"/>
                </a:moveTo>
                <a:lnTo>
                  <a:pt x="454050" y="0"/>
                </a:lnTo>
                <a:lnTo>
                  <a:pt x="454050" y="456331"/>
                </a:lnTo>
                <a:lnTo>
                  <a:pt x="0" y="4563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0" name="TextBox 30"/>
          <p:cNvSpPr txBox="1"/>
          <p:nvPr/>
        </p:nvSpPr>
        <p:spPr>
          <a:xfrm>
            <a:off x="2471324" y="5591652"/>
            <a:ext cx="8304873" cy="500380"/>
          </a:xfrm>
          <a:prstGeom prst="rect">
            <a:avLst/>
          </a:prstGeom>
        </p:spPr>
        <p:txBody>
          <a:bodyPr lIns="0" tIns="0" rIns="0" bIns="0" rtlCol="0" anchor="t">
            <a:spAutoFit/>
          </a:bodyPr>
          <a:lstStyle/>
          <a:p>
            <a:pPr algn="just">
              <a:lnSpc>
                <a:spcPts val="3919"/>
              </a:lnSpc>
              <a:spcBef>
                <a:spcPct val="0"/>
              </a:spcBef>
            </a:pPr>
            <a:r>
              <a:rPr lang="en-US" sz="2799" b="1">
                <a:solidFill>
                  <a:srgbClr val="FFFFFF"/>
                </a:solidFill>
                <a:latin typeface="Roboto Bold"/>
                <a:ea typeface="Roboto Bold"/>
                <a:cs typeface="Roboto Bold"/>
                <a:sym typeface="Roboto Bold"/>
              </a:rPr>
              <a:t>Automatiser les processus administratifs </a:t>
            </a:r>
          </a:p>
        </p:txBody>
      </p:sp>
      <p:grpSp>
        <p:nvGrpSpPr>
          <p:cNvPr id="31" name="Group 31"/>
          <p:cNvGrpSpPr/>
          <p:nvPr/>
        </p:nvGrpSpPr>
        <p:grpSpPr>
          <a:xfrm>
            <a:off x="1318453" y="6988607"/>
            <a:ext cx="10004926" cy="1190307"/>
            <a:chOff x="0" y="0"/>
            <a:chExt cx="9105896" cy="1083347"/>
          </a:xfrm>
        </p:grpSpPr>
        <p:sp>
          <p:nvSpPr>
            <p:cNvPr id="32" name="Freeform 32"/>
            <p:cNvSpPr/>
            <p:nvPr/>
          </p:nvSpPr>
          <p:spPr>
            <a:xfrm>
              <a:off x="1504" y="0"/>
              <a:ext cx="9102887" cy="1083347"/>
            </a:xfrm>
            <a:custGeom>
              <a:avLst/>
              <a:gdLst/>
              <a:ahLst/>
              <a:cxnLst/>
              <a:rect l="l" t="t" r="r" b="b"/>
              <a:pathLst>
                <a:path w="9102887" h="1083347">
                  <a:moveTo>
                    <a:pt x="212529" y="0"/>
                  </a:moveTo>
                  <a:lnTo>
                    <a:pt x="9093558" y="0"/>
                  </a:lnTo>
                  <a:cubicBezTo>
                    <a:pt x="9096233" y="0"/>
                    <a:pt x="9098768" y="1191"/>
                    <a:pt x="9100476" y="3249"/>
                  </a:cubicBezTo>
                  <a:cubicBezTo>
                    <a:pt x="9102185" y="5307"/>
                    <a:pt x="9102888" y="8019"/>
                    <a:pt x="9102395" y="10648"/>
                  </a:cubicBezTo>
                  <a:lnTo>
                    <a:pt x="8903188" y="1072699"/>
                  </a:lnTo>
                  <a:cubicBezTo>
                    <a:pt x="8902031" y="1078873"/>
                    <a:pt x="8896640" y="1083347"/>
                    <a:pt x="8890358" y="1083347"/>
                  </a:cubicBezTo>
                  <a:lnTo>
                    <a:pt x="9329" y="1083347"/>
                  </a:lnTo>
                  <a:cubicBezTo>
                    <a:pt x="6655" y="1083347"/>
                    <a:pt x="4119" y="1082156"/>
                    <a:pt x="2411" y="1080098"/>
                  </a:cubicBezTo>
                  <a:cubicBezTo>
                    <a:pt x="703" y="1078040"/>
                    <a:pt x="0" y="1075328"/>
                    <a:pt x="493" y="1072699"/>
                  </a:cubicBezTo>
                  <a:lnTo>
                    <a:pt x="199699" y="10648"/>
                  </a:lnTo>
                  <a:cubicBezTo>
                    <a:pt x="200857" y="4474"/>
                    <a:pt x="206248" y="0"/>
                    <a:pt x="212529" y="0"/>
                  </a:cubicBezTo>
                  <a:close/>
                </a:path>
              </a:pathLst>
            </a:custGeom>
            <a:solidFill>
              <a:srgbClr val="186F7B"/>
            </a:solidFill>
          </p:spPr>
          <p:txBody>
            <a:bodyPr/>
            <a:lstStyle/>
            <a:p>
              <a:endParaRPr lang="en-US"/>
            </a:p>
          </p:txBody>
        </p:sp>
        <p:sp>
          <p:nvSpPr>
            <p:cNvPr id="33" name="TextBox 33"/>
            <p:cNvSpPr txBox="1"/>
            <p:nvPr/>
          </p:nvSpPr>
          <p:spPr>
            <a:xfrm>
              <a:off x="101600" y="-38100"/>
              <a:ext cx="8902696" cy="1121447"/>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1784451" y="7355595"/>
            <a:ext cx="454050" cy="456332"/>
          </a:xfrm>
          <a:custGeom>
            <a:avLst/>
            <a:gdLst/>
            <a:ahLst/>
            <a:cxnLst/>
            <a:rect l="l" t="t" r="r" b="b"/>
            <a:pathLst>
              <a:path w="454050" h="456332">
                <a:moveTo>
                  <a:pt x="0" y="0"/>
                </a:moveTo>
                <a:lnTo>
                  <a:pt x="454050" y="0"/>
                </a:lnTo>
                <a:lnTo>
                  <a:pt x="454050" y="456331"/>
                </a:lnTo>
                <a:lnTo>
                  <a:pt x="0" y="4563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5" name="TextBox 35"/>
          <p:cNvSpPr txBox="1"/>
          <p:nvPr/>
        </p:nvSpPr>
        <p:spPr>
          <a:xfrm>
            <a:off x="2471324" y="7047820"/>
            <a:ext cx="8304873" cy="500380"/>
          </a:xfrm>
          <a:prstGeom prst="rect">
            <a:avLst/>
          </a:prstGeom>
        </p:spPr>
        <p:txBody>
          <a:bodyPr lIns="0" tIns="0" rIns="0" bIns="0" rtlCol="0" anchor="t">
            <a:spAutoFit/>
          </a:bodyPr>
          <a:lstStyle/>
          <a:p>
            <a:pPr algn="just">
              <a:lnSpc>
                <a:spcPts val="3919"/>
              </a:lnSpc>
              <a:spcBef>
                <a:spcPct val="0"/>
              </a:spcBef>
            </a:pPr>
            <a:r>
              <a:rPr lang="en-US" sz="2799" b="1">
                <a:solidFill>
                  <a:srgbClr val="FFFFFF"/>
                </a:solidFill>
                <a:latin typeface="Roboto Bold"/>
                <a:ea typeface="Roboto Bold"/>
                <a:cs typeface="Roboto Bold"/>
                <a:sym typeface="Roboto Bold"/>
              </a:rPr>
              <a:t>Mettre en place une chaîne DevOps complète</a:t>
            </a:r>
          </a:p>
        </p:txBody>
      </p:sp>
      <p:grpSp>
        <p:nvGrpSpPr>
          <p:cNvPr id="36" name="Group 36"/>
          <p:cNvGrpSpPr/>
          <p:nvPr/>
        </p:nvGrpSpPr>
        <p:grpSpPr>
          <a:xfrm>
            <a:off x="1318453" y="8444776"/>
            <a:ext cx="10004926" cy="1190307"/>
            <a:chOff x="0" y="0"/>
            <a:chExt cx="9105896" cy="1083347"/>
          </a:xfrm>
        </p:grpSpPr>
        <p:sp>
          <p:nvSpPr>
            <p:cNvPr id="37" name="Freeform 37"/>
            <p:cNvSpPr/>
            <p:nvPr/>
          </p:nvSpPr>
          <p:spPr>
            <a:xfrm>
              <a:off x="1504" y="0"/>
              <a:ext cx="9102887" cy="1083347"/>
            </a:xfrm>
            <a:custGeom>
              <a:avLst/>
              <a:gdLst/>
              <a:ahLst/>
              <a:cxnLst/>
              <a:rect l="l" t="t" r="r" b="b"/>
              <a:pathLst>
                <a:path w="9102887" h="1083347">
                  <a:moveTo>
                    <a:pt x="212529" y="0"/>
                  </a:moveTo>
                  <a:lnTo>
                    <a:pt x="9093558" y="0"/>
                  </a:lnTo>
                  <a:cubicBezTo>
                    <a:pt x="9096233" y="0"/>
                    <a:pt x="9098768" y="1191"/>
                    <a:pt x="9100476" y="3249"/>
                  </a:cubicBezTo>
                  <a:cubicBezTo>
                    <a:pt x="9102185" y="5307"/>
                    <a:pt x="9102888" y="8019"/>
                    <a:pt x="9102395" y="10648"/>
                  </a:cubicBezTo>
                  <a:lnTo>
                    <a:pt x="8903188" y="1072699"/>
                  </a:lnTo>
                  <a:cubicBezTo>
                    <a:pt x="8902031" y="1078873"/>
                    <a:pt x="8896640" y="1083347"/>
                    <a:pt x="8890358" y="1083347"/>
                  </a:cubicBezTo>
                  <a:lnTo>
                    <a:pt x="9329" y="1083347"/>
                  </a:lnTo>
                  <a:cubicBezTo>
                    <a:pt x="6655" y="1083347"/>
                    <a:pt x="4119" y="1082156"/>
                    <a:pt x="2411" y="1080098"/>
                  </a:cubicBezTo>
                  <a:cubicBezTo>
                    <a:pt x="703" y="1078040"/>
                    <a:pt x="0" y="1075328"/>
                    <a:pt x="493" y="1072699"/>
                  </a:cubicBezTo>
                  <a:lnTo>
                    <a:pt x="199699" y="10648"/>
                  </a:lnTo>
                  <a:cubicBezTo>
                    <a:pt x="200857" y="4474"/>
                    <a:pt x="206248" y="0"/>
                    <a:pt x="212529" y="0"/>
                  </a:cubicBezTo>
                  <a:close/>
                </a:path>
              </a:pathLst>
            </a:custGeom>
            <a:solidFill>
              <a:srgbClr val="186F7B"/>
            </a:solidFill>
          </p:spPr>
          <p:txBody>
            <a:bodyPr/>
            <a:lstStyle/>
            <a:p>
              <a:endParaRPr lang="en-US"/>
            </a:p>
          </p:txBody>
        </p:sp>
        <p:sp>
          <p:nvSpPr>
            <p:cNvPr id="38" name="TextBox 38"/>
            <p:cNvSpPr txBox="1"/>
            <p:nvPr/>
          </p:nvSpPr>
          <p:spPr>
            <a:xfrm>
              <a:off x="101600" y="-38100"/>
              <a:ext cx="8902696" cy="1121447"/>
            </a:xfrm>
            <a:prstGeom prst="rect">
              <a:avLst/>
            </a:prstGeom>
          </p:spPr>
          <p:txBody>
            <a:bodyPr lIns="50800" tIns="50800" rIns="50800" bIns="50800" rtlCol="0" anchor="ctr"/>
            <a:lstStyle/>
            <a:p>
              <a:pPr algn="ctr">
                <a:lnSpc>
                  <a:spcPts val="2659"/>
                </a:lnSpc>
              </a:pPr>
              <a:endParaRPr/>
            </a:p>
          </p:txBody>
        </p:sp>
      </p:grpSp>
      <p:sp>
        <p:nvSpPr>
          <p:cNvPr id="39" name="Freeform 39"/>
          <p:cNvSpPr/>
          <p:nvPr/>
        </p:nvSpPr>
        <p:spPr>
          <a:xfrm>
            <a:off x="1784451" y="8811763"/>
            <a:ext cx="454050" cy="456332"/>
          </a:xfrm>
          <a:custGeom>
            <a:avLst/>
            <a:gdLst/>
            <a:ahLst/>
            <a:cxnLst/>
            <a:rect l="l" t="t" r="r" b="b"/>
            <a:pathLst>
              <a:path w="454050" h="456332">
                <a:moveTo>
                  <a:pt x="0" y="0"/>
                </a:moveTo>
                <a:lnTo>
                  <a:pt x="454050" y="0"/>
                </a:lnTo>
                <a:lnTo>
                  <a:pt x="454050" y="456332"/>
                </a:lnTo>
                <a:lnTo>
                  <a:pt x="0" y="4563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0" name="TextBox 40"/>
          <p:cNvSpPr txBox="1"/>
          <p:nvPr/>
        </p:nvSpPr>
        <p:spPr>
          <a:xfrm>
            <a:off x="2471324" y="8503989"/>
            <a:ext cx="8304873" cy="995680"/>
          </a:xfrm>
          <a:prstGeom prst="rect">
            <a:avLst/>
          </a:prstGeom>
        </p:spPr>
        <p:txBody>
          <a:bodyPr lIns="0" tIns="0" rIns="0" bIns="0" rtlCol="0" anchor="t">
            <a:spAutoFit/>
          </a:bodyPr>
          <a:lstStyle/>
          <a:p>
            <a:pPr algn="just">
              <a:lnSpc>
                <a:spcPts val="3919"/>
              </a:lnSpc>
            </a:pPr>
            <a:r>
              <a:rPr lang="en-US" sz="2799" b="1">
                <a:solidFill>
                  <a:srgbClr val="FFFFFF"/>
                </a:solidFill>
                <a:latin typeface="Roboto Bold"/>
                <a:ea typeface="Roboto Bold"/>
                <a:cs typeface="Roboto Bold"/>
                <a:sym typeface="Roboto Bold"/>
              </a:rPr>
              <a:t>Assurer l’interopérabilité avec le système ERP </a:t>
            </a:r>
          </a:p>
          <a:p>
            <a:pPr algn="just">
              <a:lnSpc>
                <a:spcPts val="3919"/>
              </a:lnSpc>
              <a:spcBef>
                <a:spcPct val="0"/>
              </a:spcBef>
            </a:pPr>
            <a:r>
              <a:rPr lang="en-US" sz="2799" b="1">
                <a:solidFill>
                  <a:srgbClr val="FFFFFF"/>
                </a:solidFill>
                <a:latin typeface="Roboto Bold"/>
                <a:ea typeface="Roboto Bold"/>
                <a:cs typeface="Roboto Bold"/>
                <a:sym typeface="Roboto Bold"/>
              </a:rPr>
              <a:t>Odoo 10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64921"/>
            <a:ext cx="18288000" cy="2331720"/>
          </a:xfrm>
          <a:custGeom>
            <a:avLst/>
            <a:gdLst/>
            <a:ahLst/>
            <a:cxnLst/>
            <a:rect l="l" t="t" r="r" b="b"/>
            <a:pathLst>
              <a:path w="18288000" h="2331720">
                <a:moveTo>
                  <a:pt x="0" y="0"/>
                </a:moveTo>
                <a:lnTo>
                  <a:pt x="18288000" y="0"/>
                </a:lnTo>
                <a:lnTo>
                  <a:pt x="18288000" y="2331720"/>
                </a:lnTo>
                <a:lnTo>
                  <a:pt x="0" y="2331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0" y="-509641"/>
            <a:ext cx="18288000" cy="2331720"/>
          </a:xfrm>
          <a:custGeom>
            <a:avLst/>
            <a:gdLst/>
            <a:ahLst/>
            <a:cxnLst/>
            <a:rect l="l" t="t" r="r" b="b"/>
            <a:pathLst>
              <a:path w="18288000" h="2331720">
                <a:moveTo>
                  <a:pt x="0" y="2331720"/>
                </a:moveTo>
                <a:lnTo>
                  <a:pt x="18288000" y="2331720"/>
                </a:lnTo>
                <a:lnTo>
                  <a:pt x="18288000" y="0"/>
                </a:lnTo>
                <a:lnTo>
                  <a:pt x="0" y="0"/>
                </a:lnTo>
                <a:lnTo>
                  <a:pt x="0" y="233172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326129" y="3246760"/>
            <a:ext cx="9635742" cy="3023181"/>
          </a:xfrm>
          <a:prstGeom prst="rect">
            <a:avLst/>
          </a:prstGeom>
        </p:spPr>
        <p:txBody>
          <a:bodyPr lIns="0" tIns="0" rIns="0" bIns="0" rtlCol="0" anchor="t">
            <a:spAutoFit/>
          </a:bodyPr>
          <a:lstStyle/>
          <a:p>
            <a:pPr algn="ctr">
              <a:lnSpc>
                <a:spcPts val="11955"/>
              </a:lnSpc>
            </a:pPr>
            <a:r>
              <a:rPr lang="en-US" sz="9963" b="1">
                <a:solidFill>
                  <a:srgbClr val="115A6D"/>
                </a:solidFill>
                <a:latin typeface="Antonio Bold"/>
                <a:ea typeface="Antonio Bold"/>
                <a:cs typeface="Antonio Bold"/>
                <a:sym typeface="Antonio Bold"/>
              </a:rPr>
              <a:t>L'ORGANISATION D'ACCUEIL</a:t>
            </a:r>
          </a:p>
        </p:txBody>
      </p:sp>
      <p:sp>
        <p:nvSpPr>
          <p:cNvPr id="5" name="Freeform 5"/>
          <p:cNvSpPr/>
          <p:nvPr/>
        </p:nvSpPr>
        <p:spPr>
          <a:xfrm rot="-10800000">
            <a:off x="14417065" y="4299158"/>
            <a:ext cx="927910" cy="927910"/>
          </a:xfrm>
          <a:custGeom>
            <a:avLst/>
            <a:gdLst/>
            <a:ahLst/>
            <a:cxnLst/>
            <a:rect l="l" t="t" r="r" b="b"/>
            <a:pathLst>
              <a:path w="927910" h="927910">
                <a:moveTo>
                  <a:pt x="0" y="0"/>
                </a:moveTo>
                <a:lnTo>
                  <a:pt x="927910" y="0"/>
                </a:lnTo>
                <a:lnTo>
                  <a:pt x="927910" y="927910"/>
                </a:lnTo>
                <a:lnTo>
                  <a:pt x="0" y="9279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rot="-10800000" flipH="1">
            <a:off x="2943025" y="4299158"/>
            <a:ext cx="927910" cy="927910"/>
          </a:xfrm>
          <a:custGeom>
            <a:avLst/>
            <a:gdLst/>
            <a:ahLst/>
            <a:cxnLst/>
            <a:rect l="l" t="t" r="r" b="b"/>
            <a:pathLst>
              <a:path w="927910" h="927910">
                <a:moveTo>
                  <a:pt x="927910" y="0"/>
                </a:moveTo>
                <a:lnTo>
                  <a:pt x="0" y="0"/>
                </a:lnTo>
                <a:lnTo>
                  <a:pt x="0" y="927910"/>
                </a:lnTo>
                <a:lnTo>
                  <a:pt x="927910" y="927910"/>
                </a:lnTo>
                <a:lnTo>
                  <a:pt x="92791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3008" y="2021072"/>
            <a:ext cx="8090992" cy="3830908"/>
            <a:chOff x="0" y="0"/>
            <a:chExt cx="10787990" cy="5107877"/>
          </a:xfrm>
        </p:grpSpPr>
        <p:sp>
          <p:nvSpPr>
            <p:cNvPr id="3" name="TextBox 3"/>
            <p:cNvSpPr txBox="1"/>
            <p:nvPr/>
          </p:nvSpPr>
          <p:spPr>
            <a:xfrm>
              <a:off x="0" y="1779207"/>
              <a:ext cx="10370250" cy="3328670"/>
            </a:xfrm>
            <a:prstGeom prst="rect">
              <a:avLst/>
            </a:prstGeom>
          </p:spPr>
          <p:txBody>
            <a:bodyPr lIns="0" tIns="0" rIns="0" bIns="0" rtlCol="0" anchor="t">
              <a:spAutoFit/>
            </a:bodyPr>
            <a:lstStyle/>
            <a:p>
              <a:pPr algn="just">
                <a:lnSpc>
                  <a:spcPts val="3359"/>
                </a:lnSpc>
              </a:pPr>
              <a:endParaRPr/>
            </a:p>
            <a:p>
              <a:pPr algn="just">
                <a:lnSpc>
                  <a:spcPts val="3359"/>
                </a:lnSpc>
                <a:spcBef>
                  <a:spcPct val="0"/>
                </a:spcBef>
              </a:pPr>
              <a:r>
                <a:rPr lang="en-US" sz="2399">
                  <a:solidFill>
                    <a:srgbClr val="000000"/>
                  </a:solidFill>
                  <a:latin typeface="Roboto"/>
                  <a:ea typeface="Roboto"/>
                  <a:cs typeface="Roboto"/>
                  <a:sym typeface="Roboto"/>
                </a:rPr>
                <a:t>Le CETIME est un centre technique spécialisé dans l'accompagnement des industries mécaniques et électriques. L'organisation joue un rôle clé dans le soutien technique, la certification et le conseil auprès des entreprises du secteur.</a:t>
              </a:r>
            </a:p>
          </p:txBody>
        </p:sp>
        <p:sp>
          <p:nvSpPr>
            <p:cNvPr id="4" name="TextBox 4"/>
            <p:cNvSpPr txBox="1"/>
            <p:nvPr/>
          </p:nvSpPr>
          <p:spPr>
            <a:xfrm>
              <a:off x="0" y="0"/>
              <a:ext cx="10787990" cy="1371600"/>
            </a:xfrm>
            <a:prstGeom prst="rect">
              <a:avLst/>
            </a:prstGeom>
          </p:spPr>
          <p:txBody>
            <a:bodyPr lIns="0" tIns="0" rIns="0" bIns="0" rtlCol="0" anchor="t">
              <a:spAutoFit/>
            </a:bodyPr>
            <a:lstStyle/>
            <a:p>
              <a:pPr algn="l">
                <a:lnSpc>
                  <a:spcPts val="8135"/>
                </a:lnSpc>
              </a:pPr>
              <a:r>
                <a:rPr lang="en-US" sz="6779" b="1">
                  <a:solidFill>
                    <a:srgbClr val="115A6D"/>
                  </a:solidFill>
                  <a:latin typeface="Antonio Bold"/>
                  <a:ea typeface="Antonio Bold"/>
                  <a:cs typeface="Antonio Bold"/>
                  <a:sym typeface="Antonio Bold"/>
                </a:rPr>
                <a:t>PRÉSENTATION DU CETIME</a:t>
              </a:r>
            </a:p>
          </p:txBody>
        </p:sp>
      </p:grpSp>
      <p:sp>
        <p:nvSpPr>
          <p:cNvPr id="5" name="Freeform 5"/>
          <p:cNvSpPr/>
          <p:nvPr/>
        </p:nvSpPr>
        <p:spPr>
          <a:xfrm>
            <a:off x="10202636" y="3887112"/>
            <a:ext cx="427560" cy="429708"/>
          </a:xfrm>
          <a:custGeom>
            <a:avLst/>
            <a:gdLst/>
            <a:ahLst/>
            <a:cxnLst/>
            <a:rect l="l" t="t" r="r" b="b"/>
            <a:pathLst>
              <a:path w="427560" h="429708">
                <a:moveTo>
                  <a:pt x="0" y="0"/>
                </a:moveTo>
                <a:lnTo>
                  <a:pt x="427560" y="0"/>
                </a:lnTo>
                <a:lnTo>
                  <a:pt x="427560" y="429708"/>
                </a:lnTo>
                <a:lnTo>
                  <a:pt x="0" y="429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820832" y="3792833"/>
            <a:ext cx="6637604" cy="467089"/>
          </a:xfrm>
          <a:prstGeom prst="rect">
            <a:avLst/>
          </a:prstGeom>
        </p:spPr>
        <p:txBody>
          <a:bodyPr lIns="0" tIns="0" rIns="0" bIns="0" rtlCol="0" anchor="t">
            <a:spAutoFit/>
          </a:bodyPr>
          <a:lstStyle/>
          <a:p>
            <a:pPr algn="just">
              <a:lnSpc>
                <a:spcPts val="3788"/>
              </a:lnSpc>
              <a:spcBef>
                <a:spcPct val="0"/>
              </a:spcBef>
            </a:pPr>
            <a:r>
              <a:rPr lang="en-US" sz="2705" b="1">
                <a:solidFill>
                  <a:srgbClr val="115A6D"/>
                </a:solidFill>
                <a:latin typeface="Roboto Bold"/>
                <a:ea typeface="Roboto Bold"/>
                <a:cs typeface="Roboto Bold"/>
                <a:sym typeface="Roboto Bold"/>
              </a:rPr>
              <a:t>L’assistance technique.</a:t>
            </a:r>
          </a:p>
        </p:txBody>
      </p:sp>
      <p:sp>
        <p:nvSpPr>
          <p:cNvPr id="7" name="Freeform 7"/>
          <p:cNvSpPr/>
          <p:nvPr/>
        </p:nvSpPr>
        <p:spPr>
          <a:xfrm>
            <a:off x="10202636" y="4690074"/>
            <a:ext cx="427560" cy="429708"/>
          </a:xfrm>
          <a:custGeom>
            <a:avLst/>
            <a:gdLst/>
            <a:ahLst/>
            <a:cxnLst/>
            <a:rect l="l" t="t" r="r" b="b"/>
            <a:pathLst>
              <a:path w="427560" h="429708">
                <a:moveTo>
                  <a:pt x="0" y="0"/>
                </a:moveTo>
                <a:lnTo>
                  <a:pt x="427560" y="0"/>
                </a:lnTo>
                <a:lnTo>
                  <a:pt x="427560" y="429708"/>
                </a:lnTo>
                <a:lnTo>
                  <a:pt x="0" y="429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0820832" y="4595795"/>
            <a:ext cx="6637604" cy="467089"/>
          </a:xfrm>
          <a:prstGeom prst="rect">
            <a:avLst/>
          </a:prstGeom>
        </p:spPr>
        <p:txBody>
          <a:bodyPr lIns="0" tIns="0" rIns="0" bIns="0" rtlCol="0" anchor="t">
            <a:spAutoFit/>
          </a:bodyPr>
          <a:lstStyle/>
          <a:p>
            <a:pPr algn="just">
              <a:lnSpc>
                <a:spcPts val="3788"/>
              </a:lnSpc>
              <a:spcBef>
                <a:spcPct val="0"/>
              </a:spcBef>
            </a:pPr>
            <a:r>
              <a:rPr lang="en-US" sz="2705" b="1">
                <a:solidFill>
                  <a:srgbClr val="115A6D"/>
                </a:solidFill>
                <a:latin typeface="Roboto Bold"/>
                <a:ea typeface="Roboto Bold"/>
                <a:cs typeface="Roboto Bold"/>
                <a:sym typeface="Roboto Bold"/>
              </a:rPr>
              <a:t>La formation professionnelle</a:t>
            </a:r>
          </a:p>
        </p:txBody>
      </p:sp>
      <p:sp>
        <p:nvSpPr>
          <p:cNvPr id="9" name="Freeform 9"/>
          <p:cNvSpPr/>
          <p:nvPr/>
        </p:nvSpPr>
        <p:spPr>
          <a:xfrm>
            <a:off x="10202636" y="5585535"/>
            <a:ext cx="427560" cy="429708"/>
          </a:xfrm>
          <a:custGeom>
            <a:avLst/>
            <a:gdLst/>
            <a:ahLst/>
            <a:cxnLst/>
            <a:rect l="l" t="t" r="r" b="b"/>
            <a:pathLst>
              <a:path w="427560" h="429708">
                <a:moveTo>
                  <a:pt x="0" y="0"/>
                </a:moveTo>
                <a:lnTo>
                  <a:pt x="427560" y="0"/>
                </a:lnTo>
                <a:lnTo>
                  <a:pt x="427560" y="429708"/>
                </a:lnTo>
                <a:lnTo>
                  <a:pt x="0" y="429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10820832" y="5491257"/>
            <a:ext cx="6637604" cy="467089"/>
          </a:xfrm>
          <a:prstGeom prst="rect">
            <a:avLst/>
          </a:prstGeom>
        </p:spPr>
        <p:txBody>
          <a:bodyPr lIns="0" tIns="0" rIns="0" bIns="0" rtlCol="0" anchor="t">
            <a:spAutoFit/>
          </a:bodyPr>
          <a:lstStyle/>
          <a:p>
            <a:pPr algn="just">
              <a:lnSpc>
                <a:spcPts val="3788"/>
              </a:lnSpc>
              <a:spcBef>
                <a:spcPct val="0"/>
              </a:spcBef>
            </a:pPr>
            <a:r>
              <a:rPr lang="en-US" sz="2705" b="1">
                <a:solidFill>
                  <a:srgbClr val="115A6D"/>
                </a:solidFill>
                <a:latin typeface="Roboto Bold"/>
                <a:ea typeface="Roboto Bold"/>
                <a:cs typeface="Roboto Bold"/>
                <a:sym typeface="Roboto Bold"/>
              </a:rPr>
              <a:t>Le conseil technique et technologique</a:t>
            </a:r>
          </a:p>
        </p:txBody>
      </p:sp>
      <p:grpSp>
        <p:nvGrpSpPr>
          <p:cNvPr id="11" name="Group 11"/>
          <p:cNvGrpSpPr/>
          <p:nvPr/>
        </p:nvGrpSpPr>
        <p:grpSpPr>
          <a:xfrm>
            <a:off x="-1982588" y="-1349429"/>
            <a:ext cx="12185224" cy="2057400"/>
            <a:chOff x="0" y="0"/>
            <a:chExt cx="3610437" cy="609600"/>
          </a:xfrm>
        </p:grpSpPr>
        <p:sp>
          <p:nvSpPr>
            <p:cNvPr id="12" name="Freeform 12"/>
            <p:cNvSpPr/>
            <p:nvPr/>
          </p:nvSpPr>
          <p:spPr>
            <a:xfrm>
              <a:off x="14047" y="0"/>
              <a:ext cx="3582342" cy="609600"/>
            </a:xfrm>
            <a:custGeom>
              <a:avLst/>
              <a:gdLst/>
              <a:ahLst/>
              <a:cxnLst/>
              <a:rect l="l" t="t" r="r" b="b"/>
              <a:pathLst>
                <a:path w="3582342" h="609600">
                  <a:moveTo>
                    <a:pt x="246970" y="0"/>
                  </a:moveTo>
                  <a:lnTo>
                    <a:pt x="3538573" y="0"/>
                  </a:lnTo>
                  <a:cubicBezTo>
                    <a:pt x="3551968" y="0"/>
                    <a:pt x="3564547" y="6439"/>
                    <a:pt x="3572379" y="17306"/>
                  </a:cubicBezTo>
                  <a:cubicBezTo>
                    <a:pt x="3580211" y="28173"/>
                    <a:pt x="3582342" y="42142"/>
                    <a:pt x="3578106" y="54850"/>
                  </a:cubicBezTo>
                  <a:lnTo>
                    <a:pt x="3411473" y="554750"/>
                  </a:lnTo>
                  <a:cubicBezTo>
                    <a:pt x="3400554" y="587506"/>
                    <a:pt x="3369900" y="609600"/>
                    <a:pt x="3335373" y="609600"/>
                  </a:cubicBezTo>
                  <a:lnTo>
                    <a:pt x="43770" y="609600"/>
                  </a:lnTo>
                  <a:cubicBezTo>
                    <a:pt x="30375" y="609600"/>
                    <a:pt x="17796" y="603161"/>
                    <a:pt x="9964" y="592294"/>
                  </a:cubicBezTo>
                  <a:cubicBezTo>
                    <a:pt x="2132" y="581427"/>
                    <a:pt x="0" y="567458"/>
                    <a:pt x="4236" y="554750"/>
                  </a:cubicBezTo>
                  <a:lnTo>
                    <a:pt x="170870" y="54850"/>
                  </a:lnTo>
                  <a:cubicBezTo>
                    <a:pt x="181788" y="22094"/>
                    <a:pt x="212442" y="0"/>
                    <a:pt x="246970" y="0"/>
                  </a:cubicBezTo>
                  <a:close/>
                </a:path>
              </a:pathLst>
            </a:custGeom>
            <a:solidFill>
              <a:srgbClr val="57BCC6"/>
            </a:solidFill>
            <a:ln cap="rnd">
              <a:noFill/>
              <a:prstDash val="solid"/>
              <a:round/>
            </a:ln>
          </p:spPr>
          <p:txBody>
            <a:bodyPr/>
            <a:lstStyle/>
            <a:p>
              <a:endParaRPr lang="en-US"/>
            </a:p>
          </p:txBody>
        </p:sp>
        <p:sp>
          <p:nvSpPr>
            <p:cNvPr id="13" name="TextBox 13"/>
            <p:cNvSpPr txBox="1"/>
            <p:nvPr/>
          </p:nvSpPr>
          <p:spPr>
            <a:xfrm>
              <a:off x="101600" y="-38100"/>
              <a:ext cx="3407237" cy="6477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800926" y="-1588903"/>
            <a:ext cx="10879398" cy="2057400"/>
            <a:chOff x="0" y="0"/>
            <a:chExt cx="3223525" cy="609600"/>
          </a:xfrm>
        </p:grpSpPr>
        <p:sp>
          <p:nvSpPr>
            <p:cNvPr id="15" name="Freeform 15"/>
            <p:cNvSpPr/>
            <p:nvPr/>
          </p:nvSpPr>
          <p:spPr>
            <a:xfrm>
              <a:off x="15734" y="0"/>
              <a:ext cx="3192058" cy="609600"/>
            </a:xfrm>
            <a:custGeom>
              <a:avLst/>
              <a:gdLst/>
              <a:ahLst/>
              <a:cxnLst/>
              <a:rect l="l" t="t" r="r" b="b"/>
              <a:pathLst>
                <a:path w="3192058" h="609600">
                  <a:moveTo>
                    <a:pt x="252223" y="0"/>
                  </a:moveTo>
                  <a:lnTo>
                    <a:pt x="3143035" y="0"/>
                  </a:lnTo>
                  <a:cubicBezTo>
                    <a:pt x="3158038" y="0"/>
                    <a:pt x="3172126" y="7212"/>
                    <a:pt x="3180899" y="19383"/>
                  </a:cubicBezTo>
                  <a:cubicBezTo>
                    <a:pt x="3189671" y="31554"/>
                    <a:pt x="3192058" y="47201"/>
                    <a:pt x="3187314" y="61434"/>
                  </a:cubicBezTo>
                  <a:lnTo>
                    <a:pt x="3025069" y="548166"/>
                  </a:lnTo>
                  <a:cubicBezTo>
                    <a:pt x="3012840" y="584854"/>
                    <a:pt x="2978507" y="609600"/>
                    <a:pt x="2939835" y="609600"/>
                  </a:cubicBezTo>
                  <a:lnTo>
                    <a:pt x="49023" y="609600"/>
                  </a:lnTo>
                  <a:cubicBezTo>
                    <a:pt x="34020" y="609600"/>
                    <a:pt x="19931" y="602388"/>
                    <a:pt x="11159" y="590217"/>
                  </a:cubicBezTo>
                  <a:cubicBezTo>
                    <a:pt x="2386" y="578046"/>
                    <a:pt x="0" y="562399"/>
                    <a:pt x="4744" y="548166"/>
                  </a:cubicBezTo>
                  <a:lnTo>
                    <a:pt x="166988" y="61434"/>
                  </a:lnTo>
                  <a:cubicBezTo>
                    <a:pt x="179217" y="24746"/>
                    <a:pt x="213551" y="0"/>
                    <a:pt x="252223" y="0"/>
                  </a:cubicBezTo>
                  <a:close/>
                </a:path>
              </a:pathLst>
            </a:custGeom>
            <a:solidFill>
              <a:srgbClr val="186F7B"/>
            </a:solidFill>
            <a:ln cap="rnd">
              <a:noFill/>
              <a:prstDash val="solid"/>
              <a:round/>
            </a:ln>
          </p:spPr>
          <p:txBody>
            <a:bodyPr/>
            <a:lstStyle/>
            <a:p>
              <a:endParaRPr lang="en-US"/>
            </a:p>
          </p:txBody>
        </p:sp>
        <p:sp>
          <p:nvSpPr>
            <p:cNvPr id="16" name="TextBox 16"/>
            <p:cNvSpPr txBox="1"/>
            <p:nvPr/>
          </p:nvSpPr>
          <p:spPr>
            <a:xfrm>
              <a:off x="101600" y="-38100"/>
              <a:ext cx="3020325" cy="6477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687939" y="9818357"/>
            <a:ext cx="14063780" cy="2057400"/>
            <a:chOff x="0" y="0"/>
            <a:chExt cx="4167046" cy="609600"/>
          </a:xfrm>
        </p:grpSpPr>
        <p:sp>
          <p:nvSpPr>
            <p:cNvPr id="18" name="Freeform 18"/>
            <p:cNvSpPr/>
            <p:nvPr/>
          </p:nvSpPr>
          <p:spPr>
            <a:xfrm>
              <a:off x="12171" y="0"/>
              <a:ext cx="4142704" cy="609600"/>
            </a:xfrm>
            <a:custGeom>
              <a:avLst/>
              <a:gdLst/>
              <a:ahLst/>
              <a:cxnLst/>
              <a:rect l="l" t="t" r="r" b="b"/>
              <a:pathLst>
                <a:path w="4142704" h="609600">
                  <a:moveTo>
                    <a:pt x="241123" y="0"/>
                  </a:moveTo>
                  <a:lnTo>
                    <a:pt x="4104781" y="0"/>
                  </a:lnTo>
                  <a:cubicBezTo>
                    <a:pt x="4116387" y="0"/>
                    <a:pt x="4127285" y="5579"/>
                    <a:pt x="4134071" y="14994"/>
                  </a:cubicBezTo>
                  <a:cubicBezTo>
                    <a:pt x="4140858" y="24410"/>
                    <a:pt x="4142704" y="36513"/>
                    <a:pt x="4139034" y="47524"/>
                  </a:cubicBezTo>
                  <a:lnTo>
                    <a:pt x="3967516" y="562076"/>
                  </a:lnTo>
                  <a:cubicBezTo>
                    <a:pt x="3958056" y="590457"/>
                    <a:pt x="3931496" y="609600"/>
                    <a:pt x="3901581" y="609600"/>
                  </a:cubicBezTo>
                  <a:lnTo>
                    <a:pt x="37923" y="609600"/>
                  </a:lnTo>
                  <a:cubicBezTo>
                    <a:pt x="26317" y="609600"/>
                    <a:pt x="15419" y="604021"/>
                    <a:pt x="8633" y="594606"/>
                  </a:cubicBezTo>
                  <a:cubicBezTo>
                    <a:pt x="1846" y="585190"/>
                    <a:pt x="0" y="573087"/>
                    <a:pt x="3670" y="562076"/>
                  </a:cubicBezTo>
                  <a:lnTo>
                    <a:pt x="175188" y="47524"/>
                  </a:lnTo>
                  <a:cubicBezTo>
                    <a:pt x="184648" y="19143"/>
                    <a:pt x="211207" y="0"/>
                    <a:pt x="241123" y="0"/>
                  </a:cubicBezTo>
                  <a:close/>
                </a:path>
              </a:pathLst>
            </a:custGeom>
            <a:solidFill>
              <a:srgbClr val="57BCC6"/>
            </a:solidFill>
            <a:ln cap="rnd">
              <a:noFill/>
              <a:prstDash val="solid"/>
              <a:round/>
            </a:ln>
          </p:spPr>
          <p:txBody>
            <a:bodyPr/>
            <a:lstStyle/>
            <a:p>
              <a:endParaRPr lang="en-US"/>
            </a:p>
          </p:txBody>
        </p:sp>
        <p:sp>
          <p:nvSpPr>
            <p:cNvPr id="19" name="TextBox 19"/>
            <p:cNvSpPr txBox="1"/>
            <p:nvPr/>
          </p:nvSpPr>
          <p:spPr>
            <a:xfrm>
              <a:off x="101600" y="-38100"/>
              <a:ext cx="3963846" cy="6477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661448" y="9818357"/>
            <a:ext cx="10879398" cy="2057400"/>
            <a:chOff x="0" y="0"/>
            <a:chExt cx="3223525" cy="609600"/>
          </a:xfrm>
        </p:grpSpPr>
        <p:sp>
          <p:nvSpPr>
            <p:cNvPr id="21" name="Freeform 21"/>
            <p:cNvSpPr/>
            <p:nvPr/>
          </p:nvSpPr>
          <p:spPr>
            <a:xfrm>
              <a:off x="15734" y="0"/>
              <a:ext cx="3192058" cy="609600"/>
            </a:xfrm>
            <a:custGeom>
              <a:avLst/>
              <a:gdLst/>
              <a:ahLst/>
              <a:cxnLst/>
              <a:rect l="l" t="t" r="r" b="b"/>
              <a:pathLst>
                <a:path w="3192058" h="609600">
                  <a:moveTo>
                    <a:pt x="252223" y="0"/>
                  </a:moveTo>
                  <a:lnTo>
                    <a:pt x="3143035" y="0"/>
                  </a:lnTo>
                  <a:cubicBezTo>
                    <a:pt x="3158038" y="0"/>
                    <a:pt x="3172126" y="7212"/>
                    <a:pt x="3180899" y="19383"/>
                  </a:cubicBezTo>
                  <a:cubicBezTo>
                    <a:pt x="3189671" y="31554"/>
                    <a:pt x="3192058" y="47201"/>
                    <a:pt x="3187314" y="61434"/>
                  </a:cubicBezTo>
                  <a:lnTo>
                    <a:pt x="3025069" y="548166"/>
                  </a:lnTo>
                  <a:cubicBezTo>
                    <a:pt x="3012840" y="584854"/>
                    <a:pt x="2978507" y="609600"/>
                    <a:pt x="2939835" y="609600"/>
                  </a:cubicBezTo>
                  <a:lnTo>
                    <a:pt x="49023" y="609600"/>
                  </a:lnTo>
                  <a:cubicBezTo>
                    <a:pt x="34020" y="609600"/>
                    <a:pt x="19931" y="602388"/>
                    <a:pt x="11159" y="590217"/>
                  </a:cubicBezTo>
                  <a:cubicBezTo>
                    <a:pt x="2386" y="578046"/>
                    <a:pt x="0" y="562399"/>
                    <a:pt x="4744" y="548166"/>
                  </a:cubicBezTo>
                  <a:lnTo>
                    <a:pt x="166988" y="61434"/>
                  </a:lnTo>
                  <a:cubicBezTo>
                    <a:pt x="179217" y="24746"/>
                    <a:pt x="213551" y="0"/>
                    <a:pt x="252223" y="0"/>
                  </a:cubicBezTo>
                  <a:close/>
                </a:path>
              </a:pathLst>
            </a:custGeom>
            <a:solidFill>
              <a:srgbClr val="186F7B"/>
            </a:solidFill>
            <a:ln cap="rnd">
              <a:noFill/>
              <a:prstDash val="solid"/>
              <a:round/>
            </a:ln>
          </p:spPr>
          <p:txBody>
            <a:bodyPr/>
            <a:lstStyle/>
            <a:p>
              <a:endParaRPr lang="en-US"/>
            </a:p>
          </p:txBody>
        </p:sp>
        <p:sp>
          <p:nvSpPr>
            <p:cNvPr id="22" name="TextBox 22"/>
            <p:cNvSpPr txBox="1"/>
            <p:nvPr/>
          </p:nvSpPr>
          <p:spPr>
            <a:xfrm>
              <a:off x="101600" y="-38100"/>
              <a:ext cx="3020325" cy="6477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rot="-10800000">
            <a:off x="1028700" y="9806376"/>
            <a:ext cx="961247" cy="961247"/>
          </a:xfrm>
          <a:custGeom>
            <a:avLst/>
            <a:gdLst/>
            <a:ahLst/>
            <a:cxnLst/>
            <a:rect l="l" t="t" r="r" b="b"/>
            <a:pathLst>
              <a:path w="961247" h="961247">
                <a:moveTo>
                  <a:pt x="0" y="0"/>
                </a:moveTo>
                <a:lnTo>
                  <a:pt x="961247" y="0"/>
                </a:lnTo>
                <a:lnTo>
                  <a:pt x="961247" y="961248"/>
                </a:lnTo>
                <a:lnTo>
                  <a:pt x="0" y="9612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24" name="Freeform 24"/>
          <p:cNvSpPr/>
          <p:nvPr/>
        </p:nvSpPr>
        <p:spPr>
          <a:xfrm rot="-10800000">
            <a:off x="2150312" y="9806376"/>
            <a:ext cx="961247" cy="961247"/>
          </a:xfrm>
          <a:custGeom>
            <a:avLst/>
            <a:gdLst/>
            <a:ahLst/>
            <a:cxnLst/>
            <a:rect l="l" t="t" r="r" b="b"/>
            <a:pathLst>
              <a:path w="961247" h="961247">
                <a:moveTo>
                  <a:pt x="0" y="0"/>
                </a:moveTo>
                <a:lnTo>
                  <a:pt x="961247" y="0"/>
                </a:lnTo>
                <a:lnTo>
                  <a:pt x="961247" y="961248"/>
                </a:lnTo>
                <a:lnTo>
                  <a:pt x="0" y="9612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25" name="Freeform 25"/>
          <p:cNvSpPr/>
          <p:nvPr/>
        </p:nvSpPr>
        <p:spPr>
          <a:xfrm rot="-10800000">
            <a:off x="3273484" y="9806376"/>
            <a:ext cx="961247" cy="961247"/>
          </a:xfrm>
          <a:custGeom>
            <a:avLst/>
            <a:gdLst/>
            <a:ahLst/>
            <a:cxnLst/>
            <a:rect l="l" t="t" r="r" b="b"/>
            <a:pathLst>
              <a:path w="961247" h="961247">
                <a:moveTo>
                  <a:pt x="0" y="0"/>
                </a:moveTo>
                <a:lnTo>
                  <a:pt x="961248" y="0"/>
                </a:lnTo>
                <a:lnTo>
                  <a:pt x="961248" y="961248"/>
                </a:lnTo>
                <a:lnTo>
                  <a:pt x="0" y="9612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26" name="Group 26"/>
          <p:cNvGrpSpPr/>
          <p:nvPr/>
        </p:nvGrpSpPr>
        <p:grpSpPr>
          <a:xfrm>
            <a:off x="1028700" y="6252119"/>
            <a:ext cx="7785996" cy="521238"/>
            <a:chOff x="0" y="0"/>
            <a:chExt cx="9105896" cy="609600"/>
          </a:xfrm>
        </p:grpSpPr>
        <p:sp>
          <p:nvSpPr>
            <p:cNvPr id="27" name="Freeform 27"/>
            <p:cNvSpPr/>
            <p:nvPr/>
          </p:nvSpPr>
          <p:spPr>
            <a:xfrm>
              <a:off x="3382" y="0"/>
              <a:ext cx="9099131" cy="609600"/>
            </a:xfrm>
            <a:custGeom>
              <a:avLst/>
              <a:gdLst/>
              <a:ahLst/>
              <a:cxnLst/>
              <a:rect l="l" t="t" r="r" b="b"/>
              <a:pathLst>
                <a:path w="9099131" h="609600">
                  <a:moveTo>
                    <a:pt x="213739" y="0"/>
                  </a:moveTo>
                  <a:lnTo>
                    <a:pt x="9088592" y="0"/>
                  </a:lnTo>
                  <a:cubicBezTo>
                    <a:pt x="9091818" y="0"/>
                    <a:pt x="9094846" y="1550"/>
                    <a:pt x="9096732" y="4167"/>
                  </a:cubicBezTo>
                  <a:cubicBezTo>
                    <a:pt x="9098618" y="6783"/>
                    <a:pt x="9099131" y="10147"/>
                    <a:pt x="9098111" y="13206"/>
                  </a:cubicBezTo>
                  <a:lnTo>
                    <a:pt x="8903715" y="596394"/>
                  </a:lnTo>
                  <a:cubicBezTo>
                    <a:pt x="8901087" y="604280"/>
                    <a:pt x="8893706" y="609600"/>
                    <a:pt x="8885392" y="609600"/>
                  </a:cubicBezTo>
                  <a:lnTo>
                    <a:pt x="10539" y="609600"/>
                  </a:lnTo>
                  <a:cubicBezTo>
                    <a:pt x="7314" y="609600"/>
                    <a:pt x="4285" y="608050"/>
                    <a:pt x="2399" y="605433"/>
                  </a:cubicBezTo>
                  <a:cubicBezTo>
                    <a:pt x="513" y="602817"/>
                    <a:pt x="0" y="599453"/>
                    <a:pt x="1020" y="596394"/>
                  </a:cubicBezTo>
                  <a:lnTo>
                    <a:pt x="195416" y="13206"/>
                  </a:lnTo>
                  <a:cubicBezTo>
                    <a:pt x="198045" y="5320"/>
                    <a:pt x="205425" y="0"/>
                    <a:pt x="213739" y="0"/>
                  </a:cubicBezTo>
                  <a:close/>
                </a:path>
              </a:pathLst>
            </a:custGeom>
            <a:solidFill>
              <a:srgbClr val="186F7B"/>
            </a:solidFill>
          </p:spPr>
          <p:txBody>
            <a:bodyPr/>
            <a:lstStyle/>
            <a:p>
              <a:endParaRPr lang="en-US"/>
            </a:p>
          </p:txBody>
        </p:sp>
        <p:sp>
          <p:nvSpPr>
            <p:cNvPr id="28" name="TextBox 28"/>
            <p:cNvSpPr txBox="1"/>
            <p:nvPr/>
          </p:nvSpPr>
          <p:spPr>
            <a:xfrm>
              <a:off x="101600" y="-38100"/>
              <a:ext cx="8902696" cy="6477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028700" y="6895577"/>
            <a:ext cx="7785996" cy="521238"/>
            <a:chOff x="0" y="0"/>
            <a:chExt cx="9105896" cy="609600"/>
          </a:xfrm>
        </p:grpSpPr>
        <p:sp>
          <p:nvSpPr>
            <p:cNvPr id="30" name="Freeform 30"/>
            <p:cNvSpPr/>
            <p:nvPr/>
          </p:nvSpPr>
          <p:spPr>
            <a:xfrm>
              <a:off x="3382" y="0"/>
              <a:ext cx="9099131" cy="609600"/>
            </a:xfrm>
            <a:custGeom>
              <a:avLst/>
              <a:gdLst/>
              <a:ahLst/>
              <a:cxnLst/>
              <a:rect l="l" t="t" r="r" b="b"/>
              <a:pathLst>
                <a:path w="9099131" h="609600">
                  <a:moveTo>
                    <a:pt x="213739" y="0"/>
                  </a:moveTo>
                  <a:lnTo>
                    <a:pt x="9088592" y="0"/>
                  </a:lnTo>
                  <a:cubicBezTo>
                    <a:pt x="9091818" y="0"/>
                    <a:pt x="9094846" y="1550"/>
                    <a:pt x="9096732" y="4167"/>
                  </a:cubicBezTo>
                  <a:cubicBezTo>
                    <a:pt x="9098618" y="6783"/>
                    <a:pt x="9099131" y="10147"/>
                    <a:pt x="9098111" y="13206"/>
                  </a:cubicBezTo>
                  <a:lnTo>
                    <a:pt x="8903715" y="596394"/>
                  </a:lnTo>
                  <a:cubicBezTo>
                    <a:pt x="8901087" y="604280"/>
                    <a:pt x="8893706" y="609600"/>
                    <a:pt x="8885392" y="609600"/>
                  </a:cubicBezTo>
                  <a:lnTo>
                    <a:pt x="10539" y="609600"/>
                  </a:lnTo>
                  <a:cubicBezTo>
                    <a:pt x="7314" y="609600"/>
                    <a:pt x="4285" y="608050"/>
                    <a:pt x="2399" y="605433"/>
                  </a:cubicBezTo>
                  <a:cubicBezTo>
                    <a:pt x="513" y="602817"/>
                    <a:pt x="0" y="599453"/>
                    <a:pt x="1020" y="596394"/>
                  </a:cubicBezTo>
                  <a:lnTo>
                    <a:pt x="195416" y="13206"/>
                  </a:lnTo>
                  <a:cubicBezTo>
                    <a:pt x="198045" y="5320"/>
                    <a:pt x="205425" y="0"/>
                    <a:pt x="213739" y="0"/>
                  </a:cubicBezTo>
                  <a:close/>
                </a:path>
              </a:pathLst>
            </a:custGeom>
            <a:solidFill>
              <a:srgbClr val="186F7B"/>
            </a:solidFill>
          </p:spPr>
          <p:txBody>
            <a:bodyPr/>
            <a:lstStyle/>
            <a:p>
              <a:endParaRPr lang="en-US"/>
            </a:p>
          </p:txBody>
        </p:sp>
        <p:sp>
          <p:nvSpPr>
            <p:cNvPr id="31" name="TextBox 31"/>
            <p:cNvSpPr txBox="1"/>
            <p:nvPr/>
          </p:nvSpPr>
          <p:spPr>
            <a:xfrm>
              <a:off x="101600" y="-38100"/>
              <a:ext cx="8902696" cy="64770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1386561" y="6335176"/>
            <a:ext cx="353349" cy="355125"/>
          </a:xfrm>
          <a:custGeom>
            <a:avLst/>
            <a:gdLst/>
            <a:ahLst/>
            <a:cxnLst/>
            <a:rect l="l" t="t" r="r" b="b"/>
            <a:pathLst>
              <a:path w="353349" h="355125">
                <a:moveTo>
                  <a:pt x="0" y="0"/>
                </a:moveTo>
                <a:lnTo>
                  <a:pt x="353349" y="0"/>
                </a:lnTo>
                <a:lnTo>
                  <a:pt x="353349" y="355125"/>
                </a:lnTo>
                <a:lnTo>
                  <a:pt x="0" y="3551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3" name="Freeform 33"/>
          <p:cNvSpPr/>
          <p:nvPr/>
        </p:nvSpPr>
        <p:spPr>
          <a:xfrm>
            <a:off x="1386561" y="6978634"/>
            <a:ext cx="353349" cy="355125"/>
          </a:xfrm>
          <a:custGeom>
            <a:avLst/>
            <a:gdLst/>
            <a:ahLst/>
            <a:cxnLst/>
            <a:rect l="l" t="t" r="r" b="b"/>
            <a:pathLst>
              <a:path w="353349" h="355125">
                <a:moveTo>
                  <a:pt x="0" y="0"/>
                </a:moveTo>
                <a:lnTo>
                  <a:pt x="353349" y="0"/>
                </a:lnTo>
                <a:lnTo>
                  <a:pt x="353349" y="355125"/>
                </a:lnTo>
                <a:lnTo>
                  <a:pt x="0" y="3551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4" name="Group 34"/>
          <p:cNvGrpSpPr/>
          <p:nvPr/>
        </p:nvGrpSpPr>
        <p:grpSpPr>
          <a:xfrm>
            <a:off x="1028700" y="7535416"/>
            <a:ext cx="7785996" cy="521238"/>
            <a:chOff x="0" y="0"/>
            <a:chExt cx="9105896" cy="609600"/>
          </a:xfrm>
        </p:grpSpPr>
        <p:sp>
          <p:nvSpPr>
            <p:cNvPr id="35" name="Freeform 35"/>
            <p:cNvSpPr/>
            <p:nvPr/>
          </p:nvSpPr>
          <p:spPr>
            <a:xfrm>
              <a:off x="3382" y="0"/>
              <a:ext cx="9099131" cy="609600"/>
            </a:xfrm>
            <a:custGeom>
              <a:avLst/>
              <a:gdLst/>
              <a:ahLst/>
              <a:cxnLst/>
              <a:rect l="l" t="t" r="r" b="b"/>
              <a:pathLst>
                <a:path w="9099131" h="609600">
                  <a:moveTo>
                    <a:pt x="213739" y="0"/>
                  </a:moveTo>
                  <a:lnTo>
                    <a:pt x="9088592" y="0"/>
                  </a:lnTo>
                  <a:cubicBezTo>
                    <a:pt x="9091818" y="0"/>
                    <a:pt x="9094846" y="1550"/>
                    <a:pt x="9096732" y="4167"/>
                  </a:cubicBezTo>
                  <a:cubicBezTo>
                    <a:pt x="9098618" y="6783"/>
                    <a:pt x="9099131" y="10147"/>
                    <a:pt x="9098111" y="13206"/>
                  </a:cubicBezTo>
                  <a:lnTo>
                    <a:pt x="8903715" y="596394"/>
                  </a:lnTo>
                  <a:cubicBezTo>
                    <a:pt x="8901087" y="604280"/>
                    <a:pt x="8893706" y="609600"/>
                    <a:pt x="8885392" y="609600"/>
                  </a:cubicBezTo>
                  <a:lnTo>
                    <a:pt x="10539" y="609600"/>
                  </a:lnTo>
                  <a:cubicBezTo>
                    <a:pt x="7314" y="609600"/>
                    <a:pt x="4285" y="608050"/>
                    <a:pt x="2399" y="605433"/>
                  </a:cubicBezTo>
                  <a:cubicBezTo>
                    <a:pt x="513" y="602817"/>
                    <a:pt x="0" y="599453"/>
                    <a:pt x="1020" y="596394"/>
                  </a:cubicBezTo>
                  <a:lnTo>
                    <a:pt x="195416" y="13206"/>
                  </a:lnTo>
                  <a:cubicBezTo>
                    <a:pt x="198045" y="5320"/>
                    <a:pt x="205425" y="0"/>
                    <a:pt x="213739" y="0"/>
                  </a:cubicBezTo>
                  <a:close/>
                </a:path>
              </a:pathLst>
            </a:custGeom>
            <a:solidFill>
              <a:srgbClr val="186F7B"/>
            </a:solidFill>
          </p:spPr>
          <p:txBody>
            <a:bodyPr/>
            <a:lstStyle/>
            <a:p>
              <a:endParaRPr lang="en-US"/>
            </a:p>
          </p:txBody>
        </p:sp>
        <p:sp>
          <p:nvSpPr>
            <p:cNvPr id="36" name="TextBox 36"/>
            <p:cNvSpPr txBox="1"/>
            <p:nvPr/>
          </p:nvSpPr>
          <p:spPr>
            <a:xfrm>
              <a:off x="101600" y="-38100"/>
              <a:ext cx="8902696" cy="647700"/>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1386561" y="7618473"/>
            <a:ext cx="353349" cy="355125"/>
          </a:xfrm>
          <a:custGeom>
            <a:avLst/>
            <a:gdLst/>
            <a:ahLst/>
            <a:cxnLst/>
            <a:rect l="l" t="t" r="r" b="b"/>
            <a:pathLst>
              <a:path w="353349" h="355125">
                <a:moveTo>
                  <a:pt x="0" y="0"/>
                </a:moveTo>
                <a:lnTo>
                  <a:pt x="353349" y="0"/>
                </a:lnTo>
                <a:lnTo>
                  <a:pt x="353349" y="355124"/>
                </a:lnTo>
                <a:lnTo>
                  <a:pt x="0" y="355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8" name="TextBox 38"/>
          <p:cNvSpPr txBox="1"/>
          <p:nvPr/>
        </p:nvSpPr>
        <p:spPr>
          <a:xfrm>
            <a:off x="1868754" y="6286195"/>
            <a:ext cx="6462987" cy="395937"/>
          </a:xfrm>
          <a:prstGeom prst="rect">
            <a:avLst/>
          </a:prstGeom>
        </p:spPr>
        <p:txBody>
          <a:bodyPr lIns="0" tIns="0" rIns="0" bIns="0" rtlCol="0" anchor="t">
            <a:spAutoFit/>
          </a:bodyPr>
          <a:lstStyle/>
          <a:p>
            <a:pPr algn="just">
              <a:lnSpc>
                <a:spcPts val="3130"/>
              </a:lnSpc>
              <a:spcBef>
                <a:spcPct val="0"/>
              </a:spcBef>
            </a:pPr>
            <a:r>
              <a:rPr lang="en-US" sz="2236" b="1">
                <a:solidFill>
                  <a:srgbClr val="FFFFFF"/>
                </a:solidFill>
                <a:latin typeface="Roboto Bold"/>
                <a:ea typeface="Roboto Bold"/>
                <a:cs typeface="Roboto Bold"/>
                <a:sym typeface="Roboto Bold"/>
              </a:rPr>
              <a:t>Créé en : 1982</a:t>
            </a:r>
          </a:p>
        </p:txBody>
      </p:sp>
      <p:sp>
        <p:nvSpPr>
          <p:cNvPr id="39" name="TextBox 39"/>
          <p:cNvSpPr txBox="1"/>
          <p:nvPr/>
        </p:nvSpPr>
        <p:spPr>
          <a:xfrm>
            <a:off x="1868754" y="6929653"/>
            <a:ext cx="6462987" cy="395937"/>
          </a:xfrm>
          <a:prstGeom prst="rect">
            <a:avLst/>
          </a:prstGeom>
        </p:spPr>
        <p:txBody>
          <a:bodyPr lIns="0" tIns="0" rIns="0" bIns="0" rtlCol="0" anchor="t">
            <a:spAutoFit/>
          </a:bodyPr>
          <a:lstStyle/>
          <a:p>
            <a:pPr algn="just">
              <a:lnSpc>
                <a:spcPts val="3130"/>
              </a:lnSpc>
              <a:spcBef>
                <a:spcPct val="0"/>
              </a:spcBef>
            </a:pPr>
            <a:r>
              <a:rPr lang="en-US" sz="2236" b="1">
                <a:solidFill>
                  <a:srgbClr val="FFFFFF"/>
                </a:solidFill>
                <a:latin typeface="Roboto Bold"/>
                <a:ea typeface="Roboto Bold"/>
                <a:cs typeface="Roboto Bold"/>
                <a:sym typeface="Roboto Bold"/>
              </a:rPr>
              <a:t>Emplacement principal : Tunis</a:t>
            </a:r>
          </a:p>
        </p:txBody>
      </p:sp>
      <p:sp>
        <p:nvSpPr>
          <p:cNvPr id="40" name="TextBox 40"/>
          <p:cNvSpPr txBox="1"/>
          <p:nvPr/>
        </p:nvSpPr>
        <p:spPr>
          <a:xfrm>
            <a:off x="1868754" y="7569492"/>
            <a:ext cx="6945943" cy="395937"/>
          </a:xfrm>
          <a:prstGeom prst="rect">
            <a:avLst/>
          </a:prstGeom>
        </p:spPr>
        <p:txBody>
          <a:bodyPr lIns="0" tIns="0" rIns="0" bIns="0" rtlCol="0" anchor="t">
            <a:spAutoFit/>
          </a:bodyPr>
          <a:lstStyle/>
          <a:p>
            <a:pPr algn="just">
              <a:lnSpc>
                <a:spcPts val="3130"/>
              </a:lnSpc>
              <a:spcBef>
                <a:spcPct val="0"/>
              </a:spcBef>
            </a:pPr>
            <a:r>
              <a:rPr lang="en-US" sz="2236" b="1">
                <a:solidFill>
                  <a:srgbClr val="FFFFFF"/>
                </a:solidFill>
                <a:latin typeface="Roboto Bold"/>
                <a:ea typeface="Roboto Bold"/>
                <a:cs typeface="Roboto Bold"/>
                <a:sym typeface="Roboto Bold"/>
              </a:rPr>
              <a:t>Type d’entreprises accompagnées : PME industrielles</a:t>
            </a:r>
          </a:p>
        </p:txBody>
      </p:sp>
      <p:sp>
        <p:nvSpPr>
          <p:cNvPr id="41" name="TextBox 41"/>
          <p:cNvSpPr txBox="1"/>
          <p:nvPr/>
        </p:nvSpPr>
        <p:spPr>
          <a:xfrm>
            <a:off x="9860807" y="2228021"/>
            <a:ext cx="8090992" cy="914400"/>
          </a:xfrm>
          <a:prstGeom prst="rect">
            <a:avLst/>
          </a:prstGeom>
        </p:spPr>
        <p:txBody>
          <a:bodyPr lIns="0" tIns="0" rIns="0" bIns="0" rtlCol="0" anchor="t">
            <a:spAutoFit/>
          </a:bodyPr>
          <a:lstStyle/>
          <a:p>
            <a:pPr algn="l">
              <a:lnSpc>
                <a:spcPts val="7295"/>
              </a:lnSpc>
            </a:pPr>
            <a:r>
              <a:rPr lang="en-US" sz="6079" b="1">
                <a:solidFill>
                  <a:srgbClr val="115A6D"/>
                </a:solidFill>
                <a:latin typeface="Antonio Bold"/>
                <a:ea typeface="Antonio Bold"/>
                <a:cs typeface="Antonio Bold"/>
                <a:sym typeface="Antonio Bold"/>
              </a:rPr>
              <a:t>MISSIONS PRINCIPALES</a:t>
            </a:r>
          </a:p>
        </p:txBody>
      </p:sp>
      <p:sp>
        <p:nvSpPr>
          <p:cNvPr id="42" name="Freeform 42"/>
          <p:cNvSpPr/>
          <p:nvPr/>
        </p:nvSpPr>
        <p:spPr>
          <a:xfrm>
            <a:off x="10202636" y="6480996"/>
            <a:ext cx="427560" cy="429708"/>
          </a:xfrm>
          <a:custGeom>
            <a:avLst/>
            <a:gdLst/>
            <a:ahLst/>
            <a:cxnLst/>
            <a:rect l="l" t="t" r="r" b="b"/>
            <a:pathLst>
              <a:path w="427560" h="429708">
                <a:moveTo>
                  <a:pt x="0" y="0"/>
                </a:moveTo>
                <a:lnTo>
                  <a:pt x="427560" y="0"/>
                </a:lnTo>
                <a:lnTo>
                  <a:pt x="427560" y="429708"/>
                </a:lnTo>
                <a:lnTo>
                  <a:pt x="0" y="429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3" name="TextBox 43"/>
          <p:cNvSpPr txBox="1"/>
          <p:nvPr/>
        </p:nvSpPr>
        <p:spPr>
          <a:xfrm>
            <a:off x="10820832" y="6386718"/>
            <a:ext cx="6637604" cy="467089"/>
          </a:xfrm>
          <a:prstGeom prst="rect">
            <a:avLst/>
          </a:prstGeom>
        </p:spPr>
        <p:txBody>
          <a:bodyPr lIns="0" tIns="0" rIns="0" bIns="0" rtlCol="0" anchor="t">
            <a:spAutoFit/>
          </a:bodyPr>
          <a:lstStyle/>
          <a:p>
            <a:pPr algn="just">
              <a:lnSpc>
                <a:spcPts val="3788"/>
              </a:lnSpc>
              <a:spcBef>
                <a:spcPct val="0"/>
              </a:spcBef>
            </a:pPr>
            <a:r>
              <a:rPr lang="en-US" sz="2705" b="1">
                <a:solidFill>
                  <a:srgbClr val="115A6D"/>
                </a:solidFill>
                <a:latin typeface="Roboto Bold"/>
                <a:ea typeface="Roboto Bold"/>
                <a:cs typeface="Roboto Bold"/>
                <a:sym typeface="Roboto Bold"/>
              </a:rPr>
              <a:t>Le contrôle qualité et conformité</a:t>
            </a:r>
          </a:p>
        </p:txBody>
      </p:sp>
      <p:sp>
        <p:nvSpPr>
          <p:cNvPr id="44" name="Freeform 44"/>
          <p:cNvSpPr/>
          <p:nvPr/>
        </p:nvSpPr>
        <p:spPr>
          <a:xfrm>
            <a:off x="10202636" y="7376458"/>
            <a:ext cx="427560" cy="429708"/>
          </a:xfrm>
          <a:custGeom>
            <a:avLst/>
            <a:gdLst/>
            <a:ahLst/>
            <a:cxnLst/>
            <a:rect l="l" t="t" r="r" b="b"/>
            <a:pathLst>
              <a:path w="427560" h="429708">
                <a:moveTo>
                  <a:pt x="0" y="0"/>
                </a:moveTo>
                <a:lnTo>
                  <a:pt x="427560" y="0"/>
                </a:lnTo>
                <a:lnTo>
                  <a:pt x="427560" y="429708"/>
                </a:lnTo>
                <a:lnTo>
                  <a:pt x="0" y="429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5" name="TextBox 45"/>
          <p:cNvSpPr txBox="1"/>
          <p:nvPr/>
        </p:nvSpPr>
        <p:spPr>
          <a:xfrm>
            <a:off x="10820832" y="7282179"/>
            <a:ext cx="6637604" cy="467089"/>
          </a:xfrm>
          <a:prstGeom prst="rect">
            <a:avLst/>
          </a:prstGeom>
        </p:spPr>
        <p:txBody>
          <a:bodyPr lIns="0" tIns="0" rIns="0" bIns="0" rtlCol="0" anchor="t">
            <a:spAutoFit/>
          </a:bodyPr>
          <a:lstStyle/>
          <a:p>
            <a:pPr algn="just">
              <a:lnSpc>
                <a:spcPts val="3788"/>
              </a:lnSpc>
              <a:spcBef>
                <a:spcPct val="0"/>
              </a:spcBef>
            </a:pPr>
            <a:r>
              <a:rPr lang="en-US" sz="2705" b="1">
                <a:solidFill>
                  <a:srgbClr val="115A6D"/>
                </a:solidFill>
                <a:latin typeface="Roboto Bold"/>
                <a:ea typeface="Roboto Bold"/>
                <a:cs typeface="Roboto Bold"/>
                <a:sym typeface="Roboto Bold"/>
              </a:rPr>
              <a:t>La diffusion de l’information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464921"/>
            <a:ext cx="18288000" cy="2331720"/>
          </a:xfrm>
          <a:custGeom>
            <a:avLst/>
            <a:gdLst/>
            <a:ahLst/>
            <a:cxnLst/>
            <a:rect l="l" t="t" r="r" b="b"/>
            <a:pathLst>
              <a:path w="18288000" h="2331720">
                <a:moveTo>
                  <a:pt x="0" y="0"/>
                </a:moveTo>
                <a:lnTo>
                  <a:pt x="18288000" y="0"/>
                </a:lnTo>
                <a:lnTo>
                  <a:pt x="18288000" y="2331720"/>
                </a:lnTo>
                <a:lnTo>
                  <a:pt x="0" y="2331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0" y="-509641"/>
            <a:ext cx="18288000" cy="2331720"/>
          </a:xfrm>
          <a:custGeom>
            <a:avLst/>
            <a:gdLst/>
            <a:ahLst/>
            <a:cxnLst/>
            <a:rect l="l" t="t" r="r" b="b"/>
            <a:pathLst>
              <a:path w="18288000" h="2331720">
                <a:moveTo>
                  <a:pt x="0" y="2331720"/>
                </a:moveTo>
                <a:lnTo>
                  <a:pt x="18288000" y="2331720"/>
                </a:lnTo>
                <a:lnTo>
                  <a:pt x="18288000" y="0"/>
                </a:lnTo>
                <a:lnTo>
                  <a:pt x="0" y="0"/>
                </a:lnTo>
                <a:lnTo>
                  <a:pt x="0" y="233172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326129" y="4000174"/>
            <a:ext cx="9635742" cy="1516353"/>
          </a:xfrm>
          <a:prstGeom prst="rect">
            <a:avLst/>
          </a:prstGeom>
        </p:spPr>
        <p:txBody>
          <a:bodyPr lIns="0" tIns="0" rIns="0" bIns="0" rtlCol="0" anchor="t">
            <a:spAutoFit/>
          </a:bodyPr>
          <a:lstStyle/>
          <a:p>
            <a:pPr algn="ctr">
              <a:lnSpc>
                <a:spcPts val="11955"/>
              </a:lnSpc>
            </a:pPr>
            <a:r>
              <a:rPr lang="en-US" sz="9963" b="1">
                <a:solidFill>
                  <a:srgbClr val="115A6D"/>
                </a:solidFill>
                <a:latin typeface="Antonio Bold"/>
                <a:ea typeface="Antonio Bold"/>
                <a:cs typeface="Antonio Bold"/>
                <a:sym typeface="Antonio Bold"/>
              </a:rPr>
              <a:t>PROBLÉMATIQUE</a:t>
            </a:r>
          </a:p>
        </p:txBody>
      </p:sp>
      <p:sp>
        <p:nvSpPr>
          <p:cNvPr id="5" name="Freeform 5"/>
          <p:cNvSpPr/>
          <p:nvPr/>
        </p:nvSpPr>
        <p:spPr>
          <a:xfrm rot="-10800000">
            <a:off x="14417065" y="4299158"/>
            <a:ext cx="927910" cy="927910"/>
          </a:xfrm>
          <a:custGeom>
            <a:avLst/>
            <a:gdLst/>
            <a:ahLst/>
            <a:cxnLst/>
            <a:rect l="l" t="t" r="r" b="b"/>
            <a:pathLst>
              <a:path w="927910" h="927910">
                <a:moveTo>
                  <a:pt x="0" y="0"/>
                </a:moveTo>
                <a:lnTo>
                  <a:pt x="927910" y="0"/>
                </a:lnTo>
                <a:lnTo>
                  <a:pt x="927910" y="927910"/>
                </a:lnTo>
                <a:lnTo>
                  <a:pt x="0" y="92791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rot="-10800000" flipH="1">
            <a:off x="2943025" y="4299158"/>
            <a:ext cx="927910" cy="927910"/>
          </a:xfrm>
          <a:custGeom>
            <a:avLst/>
            <a:gdLst/>
            <a:ahLst/>
            <a:cxnLst/>
            <a:rect l="l" t="t" r="r" b="b"/>
            <a:pathLst>
              <a:path w="927910" h="927910">
                <a:moveTo>
                  <a:pt x="927910" y="0"/>
                </a:moveTo>
                <a:lnTo>
                  <a:pt x="0" y="0"/>
                </a:lnTo>
                <a:lnTo>
                  <a:pt x="0" y="927910"/>
                </a:lnTo>
                <a:lnTo>
                  <a:pt x="927910" y="927910"/>
                </a:lnTo>
                <a:lnTo>
                  <a:pt x="92791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7045881" y="1181864"/>
            <a:ext cx="16151018" cy="2059255"/>
          </a:xfrm>
          <a:custGeom>
            <a:avLst/>
            <a:gdLst/>
            <a:ahLst/>
            <a:cxnLst/>
            <a:rect l="l" t="t" r="r" b="b"/>
            <a:pathLst>
              <a:path w="16151018" h="2059255">
                <a:moveTo>
                  <a:pt x="0" y="2059255"/>
                </a:moveTo>
                <a:lnTo>
                  <a:pt x="16151017" y="2059255"/>
                </a:lnTo>
                <a:lnTo>
                  <a:pt x="16151017" y="0"/>
                </a:lnTo>
                <a:lnTo>
                  <a:pt x="0" y="0"/>
                </a:lnTo>
                <a:lnTo>
                  <a:pt x="0" y="20592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07322" y="1834686"/>
            <a:ext cx="4285989" cy="428598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6F7B"/>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69144" y="2087073"/>
            <a:ext cx="3767077" cy="376707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0111" r="-9982"/>
              </a:stretch>
            </a:blipFill>
          </p:spPr>
          <p:txBody>
            <a:bodyPr/>
            <a:lstStyle/>
            <a:p>
              <a:endParaRPr lang="en-US"/>
            </a:p>
          </p:txBody>
        </p:sp>
      </p:grpSp>
      <p:sp>
        <p:nvSpPr>
          <p:cNvPr id="8" name="Freeform 8"/>
          <p:cNvSpPr/>
          <p:nvPr/>
        </p:nvSpPr>
        <p:spPr>
          <a:xfrm>
            <a:off x="5346887" y="953822"/>
            <a:ext cx="918964" cy="918964"/>
          </a:xfrm>
          <a:custGeom>
            <a:avLst/>
            <a:gdLst/>
            <a:ahLst/>
            <a:cxnLst/>
            <a:rect l="l" t="t" r="r" b="b"/>
            <a:pathLst>
              <a:path w="918964" h="918964">
                <a:moveTo>
                  <a:pt x="0" y="0"/>
                </a:moveTo>
                <a:lnTo>
                  <a:pt x="918964" y="0"/>
                </a:lnTo>
                <a:lnTo>
                  <a:pt x="918964" y="918964"/>
                </a:lnTo>
                <a:lnTo>
                  <a:pt x="0" y="91896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grpSp>
        <p:nvGrpSpPr>
          <p:cNvPr id="9" name="Group 9"/>
          <p:cNvGrpSpPr/>
          <p:nvPr/>
        </p:nvGrpSpPr>
        <p:grpSpPr>
          <a:xfrm>
            <a:off x="1667462" y="9837267"/>
            <a:ext cx="16620538" cy="497358"/>
            <a:chOff x="0" y="0"/>
            <a:chExt cx="4377426" cy="130991"/>
          </a:xfrm>
        </p:grpSpPr>
        <p:sp>
          <p:nvSpPr>
            <p:cNvPr id="10" name="Freeform 10"/>
            <p:cNvSpPr/>
            <p:nvPr/>
          </p:nvSpPr>
          <p:spPr>
            <a:xfrm>
              <a:off x="0" y="0"/>
              <a:ext cx="4377425" cy="130991"/>
            </a:xfrm>
            <a:custGeom>
              <a:avLst/>
              <a:gdLst/>
              <a:ahLst/>
              <a:cxnLst/>
              <a:rect l="l" t="t" r="r" b="b"/>
              <a:pathLst>
                <a:path w="4377425" h="130991">
                  <a:moveTo>
                    <a:pt x="0" y="0"/>
                  </a:moveTo>
                  <a:lnTo>
                    <a:pt x="4377425" y="0"/>
                  </a:lnTo>
                  <a:lnTo>
                    <a:pt x="4377425" y="130991"/>
                  </a:lnTo>
                  <a:lnTo>
                    <a:pt x="0" y="130991"/>
                  </a:lnTo>
                  <a:close/>
                </a:path>
              </a:pathLst>
            </a:custGeom>
            <a:solidFill>
              <a:srgbClr val="186F7B"/>
            </a:solidFill>
          </p:spPr>
          <p:txBody>
            <a:bodyPr/>
            <a:lstStyle/>
            <a:p>
              <a:endParaRPr lang="en-US"/>
            </a:p>
          </p:txBody>
        </p:sp>
        <p:sp>
          <p:nvSpPr>
            <p:cNvPr id="11" name="TextBox 11"/>
            <p:cNvSpPr txBox="1"/>
            <p:nvPr/>
          </p:nvSpPr>
          <p:spPr>
            <a:xfrm>
              <a:off x="0" y="-38100"/>
              <a:ext cx="4377426" cy="169091"/>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254374" y="4432378"/>
            <a:ext cx="10004926" cy="1163104"/>
            <a:chOff x="0" y="0"/>
            <a:chExt cx="9105896" cy="1058589"/>
          </a:xfrm>
        </p:grpSpPr>
        <p:sp>
          <p:nvSpPr>
            <p:cNvPr id="13" name="Freeform 13"/>
            <p:cNvSpPr/>
            <p:nvPr/>
          </p:nvSpPr>
          <p:spPr>
            <a:xfrm>
              <a:off x="1539" y="0"/>
              <a:ext cx="9102818" cy="1058589"/>
            </a:xfrm>
            <a:custGeom>
              <a:avLst/>
              <a:gdLst/>
              <a:ahLst/>
              <a:cxnLst/>
              <a:rect l="l" t="t" r="r" b="b"/>
              <a:pathLst>
                <a:path w="9102818" h="1058589">
                  <a:moveTo>
                    <a:pt x="212494" y="0"/>
                  </a:moveTo>
                  <a:lnTo>
                    <a:pt x="9093523" y="0"/>
                  </a:lnTo>
                  <a:cubicBezTo>
                    <a:pt x="9096193" y="0"/>
                    <a:pt x="9098723" y="1192"/>
                    <a:pt x="9100423" y="3250"/>
                  </a:cubicBezTo>
                  <a:cubicBezTo>
                    <a:pt x="9102124" y="5308"/>
                    <a:pt x="9102818" y="8017"/>
                    <a:pt x="9102314" y="10639"/>
                  </a:cubicBezTo>
                  <a:lnTo>
                    <a:pt x="8903199" y="1047950"/>
                  </a:lnTo>
                  <a:cubicBezTo>
                    <a:pt x="8902013" y="1054125"/>
                    <a:pt x="8896611" y="1058589"/>
                    <a:pt x="8890323" y="1058589"/>
                  </a:cubicBezTo>
                  <a:lnTo>
                    <a:pt x="9294" y="1058589"/>
                  </a:lnTo>
                  <a:cubicBezTo>
                    <a:pt x="6625" y="1058589"/>
                    <a:pt x="4094" y="1057397"/>
                    <a:pt x="2394" y="1055339"/>
                  </a:cubicBezTo>
                  <a:cubicBezTo>
                    <a:pt x="693" y="1053281"/>
                    <a:pt x="0" y="1050572"/>
                    <a:pt x="503" y="1047950"/>
                  </a:cubicBezTo>
                  <a:lnTo>
                    <a:pt x="199619" y="10639"/>
                  </a:lnTo>
                  <a:cubicBezTo>
                    <a:pt x="200804" y="4464"/>
                    <a:pt x="206207" y="0"/>
                    <a:pt x="212494" y="0"/>
                  </a:cubicBezTo>
                  <a:close/>
                </a:path>
              </a:pathLst>
            </a:custGeom>
            <a:solidFill>
              <a:srgbClr val="186F7B"/>
            </a:solidFill>
          </p:spPr>
          <p:txBody>
            <a:bodyPr/>
            <a:lstStyle/>
            <a:p>
              <a:endParaRPr lang="en-US"/>
            </a:p>
          </p:txBody>
        </p:sp>
        <p:sp>
          <p:nvSpPr>
            <p:cNvPr id="14" name="TextBox 14"/>
            <p:cNvSpPr txBox="1"/>
            <p:nvPr/>
          </p:nvSpPr>
          <p:spPr>
            <a:xfrm>
              <a:off x="101600" y="-38100"/>
              <a:ext cx="8902696" cy="109668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7714221" y="4687168"/>
            <a:ext cx="454050" cy="456332"/>
          </a:xfrm>
          <a:custGeom>
            <a:avLst/>
            <a:gdLst/>
            <a:ahLst/>
            <a:cxnLst/>
            <a:rect l="l" t="t" r="r" b="b"/>
            <a:pathLst>
              <a:path w="454050" h="456332">
                <a:moveTo>
                  <a:pt x="0" y="0"/>
                </a:moveTo>
                <a:lnTo>
                  <a:pt x="454050" y="0"/>
                </a:lnTo>
                <a:lnTo>
                  <a:pt x="454050" y="456332"/>
                </a:lnTo>
                <a:lnTo>
                  <a:pt x="0" y="4563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6"/>
          <p:cNvSpPr txBox="1"/>
          <p:nvPr/>
        </p:nvSpPr>
        <p:spPr>
          <a:xfrm>
            <a:off x="7254374" y="3016064"/>
            <a:ext cx="9880952" cy="834390"/>
          </a:xfrm>
          <a:prstGeom prst="rect">
            <a:avLst/>
          </a:prstGeom>
        </p:spPr>
        <p:txBody>
          <a:bodyPr lIns="0" tIns="0" rIns="0" bIns="0" rtlCol="0" anchor="t">
            <a:spAutoFit/>
          </a:bodyPr>
          <a:lstStyle/>
          <a:p>
            <a:pPr algn="just">
              <a:lnSpc>
                <a:spcPts val="3359"/>
              </a:lnSpc>
              <a:spcBef>
                <a:spcPct val="0"/>
              </a:spcBef>
            </a:pPr>
            <a:r>
              <a:rPr lang="en-US" sz="2399">
                <a:solidFill>
                  <a:srgbClr val="000000"/>
                </a:solidFill>
                <a:latin typeface="Roboto"/>
                <a:ea typeface="Roboto"/>
                <a:cs typeface="Roboto"/>
                <a:sym typeface="Roboto"/>
              </a:rPr>
              <a:t>Comment moderniser et optimiser la gestion des dossiers clients du CETIME tout en maintenant l'intégration avec l'infrastructure existante ?</a:t>
            </a:r>
          </a:p>
        </p:txBody>
      </p:sp>
      <p:sp>
        <p:nvSpPr>
          <p:cNvPr id="17" name="TextBox 17"/>
          <p:cNvSpPr txBox="1"/>
          <p:nvPr/>
        </p:nvSpPr>
        <p:spPr>
          <a:xfrm>
            <a:off x="6508802" y="894836"/>
            <a:ext cx="8975537" cy="1092528"/>
          </a:xfrm>
          <a:prstGeom prst="rect">
            <a:avLst/>
          </a:prstGeom>
        </p:spPr>
        <p:txBody>
          <a:bodyPr lIns="0" tIns="0" rIns="0" bIns="0" rtlCol="0" anchor="t">
            <a:spAutoFit/>
          </a:bodyPr>
          <a:lstStyle/>
          <a:p>
            <a:pPr algn="l">
              <a:lnSpc>
                <a:spcPts val="8615"/>
              </a:lnSpc>
            </a:pPr>
            <a:r>
              <a:rPr lang="en-US" sz="7179" b="1">
                <a:solidFill>
                  <a:srgbClr val="115A6D"/>
                </a:solidFill>
                <a:latin typeface="Antonio Bold"/>
                <a:ea typeface="Antonio Bold"/>
                <a:cs typeface="Antonio Bold"/>
                <a:sym typeface="Antonio Bold"/>
              </a:rPr>
              <a:t>PROBLÉMATIQUE</a:t>
            </a:r>
          </a:p>
        </p:txBody>
      </p:sp>
      <p:sp>
        <p:nvSpPr>
          <p:cNvPr id="18" name="TextBox 18"/>
          <p:cNvSpPr txBox="1"/>
          <p:nvPr/>
        </p:nvSpPr>
        <p:spPr>
          <a:xfrm>
            <a:off x="8333834" y="4486157"/>
            <a:ext cx="8304873" cy="905510"/>
          </a:xfrm>
          <a:prstGeom prst="rect">
            <a:avLst/>
          </a:prstGeom>
        </p:spPr>
        <p:txBody>
          <a:bodyPr lIns="0" tIns="0" rIns="0" bIns="0" rtlCol="0" anchor="t">
            <a:spAutoFit/>
          </a:bodyPr>
          <a:lstStyle/>
          <a:p>
            <a:pPr algn="just">
              <a:lnSpc>
                <a:spcPts val="3640"/>
              </a:lnSpc>
              <a:spcBef>
                <a:spcPct val="0"/>
              </a:spcBef>
            </a:pPr>
            <a:r>
              <a:rPr lang="en-US" sz="2600" b="1">
                <a:solidFill>
                  <a:srgbClr val="FFFFFF"/>
                </a:solidFill>
                <a:latin typeface="Roboto Bold"/>
                <a:ea typeface="Roboto Bold"/>
                <a:cs typeface="Roboto Bold"/>
                <a:sym typeface="Roboto Bold"/>
              </a:rPr>
              <a:t>Problématique Technique : Comment intégrer une solution moderne avec l'ERP Odoo 10 existant ?</a:t>
            </a:r>
          </a:p>
        </p:txBody>
      </p:sp>
      <p:grpSp>
        <p:nvGrpSpPr>
          <p:cNvPr id="19" name="Group 19"/>
          <p:cNvGrpSpPr/>
          <p:nvPr/>
        </p:nvGrpSpPr>
        <p:grpSpPr>
          <a:xfrm>
            <a:off x="7130399" y="6120675"/>
            <a:ext cx="10004926" cy="1163104"/>
            <a:chOff x="0" y="0"/>
            <a:chExt cx="9105896" cy="1058589"/>
          </a:xfrm>
        </p:grpSpPr>
        <p:sp>
          <p:nvSpPr>
            <p:cNvPr id="20" name="Freeform 20"/>
            <p:cNvSpPr/>
            <p:nvPr/>
          </p:nvSpPr>
          <p:spPr>
            <a:xfrm>
              <a:off x="1539" y="0"/>
              <a:ext cx="9102818" cy="1058589"/>
            </a:xfrm>
            <a:custGeom>
              <a:avLst/>
              <a:gdLst/>
              <a:ahLst/>
              <a:cxnLst/>
              <a:rect l="l" t="t" r="r" b="b"/>
              <a:pathLst>
                <a:path w="9102818" h="1058589">
                  <a:moveTo>
                    <a:pt x="212494" y="0"/>
                  </a:moveTo>
                  <a:lnTo>
                    <a:pt x="9093523" y="0"/>
                  </a:lnTo>
                  <a:cubicBezTo>
                    <a:pt x="9096193" y="0"/>
                    <a:pt x="9098723" y="1192"/>
                    <a:pt x="9100423" y="3250"/>
                  </a:cubicBezTo>
                  <a:cubicBezTo>
                    <a:pt x="9102124" y="5308"/>
                    <a:pt x="9102818" y="8017"/>
                    <a:pt x="9102314" y="10639"/>
                  </a:cubicBezTo>
                  <a:lnTo>
                    <a:pt x="8903199" y="1047950"/>
                  </a:lnTo>
                  <a:cubicBezTo>
                    <a:pt x="8902013" y="1054125"/>
                    <a:pt x="8896611" y="1058589"/>
                    <a:pt x="8890323" y="1058589"/>
                  </a:cubicBezTo>
                  <a:lnTo>
                    <a:pt x="9294" y="1058589"/>
                  </a:lnTo>
                  <a:cubicBezTo>
                    <a:pt x="6625" y="1058589"/>
                    <a:pt x="4094" y="1057397"/>
                    <a:pt x="2394" y="1055339"/>
                  </a:cubicBezTo>
                  <a:cubicBezTo>
                    <a:pt x="693" y="1053281"/>
                    <a:pt x="0" y="1050572"/>
                    <a:pt x="503" y="1047950"/>
                  </a:cubicBezTo>
                  <a:lnTo>
                    <a:pt x="199619" y="10639"/>
                  </a:lnTo>
                  <a:cubicBezTo>
                    <a:pt x="200804" y="4464"/>
                    <a:pt x="206207" y="0"/>
                    <a:pt x="212494" y="0"/>
                  </a:cubicBezTo>
                  <a:close/>
                </a:path>
              </a:pathLst>
            </a:custGeom>
            <a:solidFill>
              <a:srgbClr val="186F7B"/>
            </a:solidFill>
          </p:spPr>
          <p:txBody>
            <a:bodyPr/>
            <a:lstStyle/>
            <a:p>
              <a:endParaRPr lang="en-US"/>
            </a:p>
          </p:txBody>
        </p:sp>
        <p:sp>
          <p:nvSpPr>
            <p:cNvPr id="21" name="TextBox 21"/>
            <p:cNvSpPr txBox="1"/>
            <p:nvPr/>
          </p:nvSpPr>
          <p:spPr>
            <a:xfrm>
              <a:off x="101600" y="-38100"/>
              <a:ext cx="8902696" cy="1096689"/>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7590246" y="6375466"/>
            <a:ext cx="454050" cy="456332"/>
          </a:xfrm>
          <a:custGeom>
            <a:avLst/>
            <a:gdLst/>
            <a:ahLst/>
            <a:cxnLst/>
            <a:rect l="l" t="t" r="r" b="b"/>
            <a:pathLst>
              <a:path w="454050" h="456332">
                <a:moveTo>
                  <a:pt x="0" y="0"/>
                </a:moveTo>
                <a:lnTo>
                  <a:pt x="454050" y="0"/>
                </a:lnTo>
                <a:lnTo>
                  <a:pt x="454050" y="456332"/>
                </a:lnTo>
                <a:lnTo>
                  <a:pt x="0" y="4563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3" name="TextBox 23"/>
          <p:cNvSpPr txBox="1"/>
          <p:nvPr/>
        </p:nvSpPr>
        <p:spPr>
          <a:xfrm>
            <a:off x="8209859" y="6174455"/>
            <a:ext cx="8304873" cy="905510"/>
          </a:xfrm>
          <a:prstGeom prst="rect">
            <a:avLst/>
          </a:prstGeom>
        </p:spPr>
        <p:txBody>
          <a:bodyPr lIns="0" tIns="0" rIns="0" bIns="0" rtlCol="0" anchor="t">
            <a:spAutoFit/>
          </a:bodyPr>
          <a:lstStyle/>
          <a:p>
            <a:pPr algn="just">
              <a:lnSpc>
                <a:spcPts val="3640"/>
              </a:lnSpc>
              <a:spcBef>
                <a:spcPct val="0"/>
              </a:spcBef>
            </a:pPr>
            <a:r>
              <a:rPr lang="en-US" sz="2600" b="1">
                <a:solidFill>
                  <a:srgbClr val="FFFFFF"/>
                </a:solidFill>
                <a:latin typeface="Roboto Bold"/>
                <a:ea typeface="Roboto Bold"/>
                <a:cs typeface="Roboto Bold"/>
                <a:sym typeface="Roboto Bold"/>
              </a:rPr>
              <a:t>Problématique Utilisateur : Comment assurer une adoption facile par les agents et les clients ?</a:t>
            </a:r>
          </a:p>
        </p:txBody>
      </p:sp>
      <p:grpSp>
        <p:nvGrpSpPr>
          <p:cNvPr id="24" name="Group 24"/>
          <p:cNvGrpSpPr/>
          <p:nvPr/>
        </p:nvGrpSpPr>
        <p:grpSpPr>
          <a:xfrm>
            <a:off x="7006424" y="7808973"/>
            <a:ext cx="10004926" cy="1163104"/>
            <a:chOff x="0" y="0"/>
            <a:chExt cx="9105896" cy="1058589"/>
          </a:xfrm>
        </p:grpSpPr>
        <p:sp>
          <p:nvSpPr>
            <p:cNvPr id="25" name="Freeform 25"/>
            <p:cNvSpPr/>
            <p:nvPr/>
          </p:nvSpPr>
          <p:spPr>
            <a:xfrm>
              <a:off x="1539" y="0"/>
              <a:ext cx="9102818" cy="1058589"/>
            </a:xfrm>
            <a:custGeom>
              <a:avLst/>
              <a:gdLst/>
              <a:ahLst/>
              <a:cxnLst/>
              <a:rect l="l" t="t" r="r" b="b"/>
              <a:pathLst>
                <a:path w="9102818" h="1058589">
                  <a:moveTo>
                    <a:pt x="212494" y="0"/>
                  </a:moveTo>
                  <a:lnTo>
                    <a:pt x="9093523" y="0"/>
                  </a:lnTo>
                  <a:cubicBezTo>
                    <a:pt x="9096193" y="0"/>
                    <a:pt x="9098723" y="1192"/>
                    <a:pt x="9100423" y="3250"/>
                  </a:cubicBezTo>
                  <a:cubicBezTo>
                    <a:pt x="9102124" y="5308"/>
                    <a:pt x="9102818" y="8017"/>
                    <a:pt x="9102314" y="10639"/>
                  </a:cubicBezTo>
                  <a:lnTo>
                    <a:pt x="8903199" y="1047950"/>
                  </a:lnTo>
                  <a:cubicBezTo>
                    <a:pt x="8902013" y="1054125"/>
                    <a:pt x="8896611" y="1058589"/>
                    <a:pt x="8890323" y="1058589"/>
                  </a:cubicBezTo>
                  <a:lnTo>
                    <a:pt x="9294" y="1058589"/>
                  </a:lnTo>
                  <a:cubicBezTo>
                    <a:pt x="6625" y="1058589"/>
                    <a:pt x="4094" y="1057397"/>
                    <a:pt x="2394" y="1055339"/>
                  </a:cubicBezTo>
                  <a:cubicBezTo>
                    <a:pt x="693" y="1053281"/>
                    <a:pt x="0" y="1050572"/>
                    <a:pt x="503" y="1047950"/>
                  </a:cubicBezTo>
                  <a:lnTo>
                    <a:pt x="199619" y="10639"/>
                  </a:lnTo>
                  <a:cubicBezTo>
                    <a:pt x="200804" y="4464"/>
                    <a:pt x="206207" y="0"/>
                    <a:pt x="212494" y="0"/>
                  </a:cubicBezTo>
                  <a:close/>
                </a:path>
              </a:pathLst>
            </a:custGeom>
            <a:solidFill>
              <a:srgbClr val="186F7B"/>
            </a:solidFill>
          </p:spPr>
          <p:txBody>
            <a:bodyPr/>
            <a:lstStyle/>
            <a:p>
              <a:endParaRPr lang="en-US"/>
            </a:p>
          </p:txBody>
        </p:sp>
        <p:sp>
          <p:nvSpPr>
            <p:cNvPr id="26" name="TextBox 26"/>
            <p:cNvSpPr txBox="1"/>
            <p:nvPr/>
          </p:nvSpPr>
          <p:spPr>
            <a:xfrm>
              <a:off x="101600" y="-38100"/>
              <a:ext cx="8902696" cy="1096689"/>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7466272" y="8063764"/>
            <a:ext cx="454050" cy="456332"/>
          </a:xfrm>
          <a:custGeom>
            <a:avLst/>
            <a:gdLst/>
            <a:ahLst/>
            <a:cxnLst/>
            <a:rect l="l" t="t" r="r" b="b"/>
            <a:pathLst>
              <a:path w="454050" h="456332">
                <a:moveTo>
                  <a:pt x="0" y="0"/>
                </a:moveTo>
                <a:lnTo>
                  <a:pt x="454050" y="0"/>
                </a:lnTo>
                <a:lnTo>
                  <a:pt x="454050" y="456332"/>
                </a:lnTo>
                <a:lnTo>
                  <a:pt x="0" y="4563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TextBox 28"/>
          <p:cNvSpPr txBox="1"/>
          <p:nvPr/>
        </p:nvSpPr>
        <p:spPr>
          <a:xfrm>
            <a:off x="8085884" y="7862752"/>
            <a:ext cx="8304873" cy="905510"/>
          </a:xfrm>
          <a:prstGeom prst="rect">
            <a:avLst/>
          </a:prstGeom>
        </p:spPr>
        <p:txBody>
          <a:bodyPr lIns="0" tIns="0" rIns="0" bIns="0" rtlCol="0" anchor="t">
            <a:spAutoFit/>
          </a:bodyPr>
          <a:lstStyle/>
          <a:p>
            <a:pPr algn="just">
              <a:lnSpc>
                <a:spcPts val="3640"/>
              </a:lnSpc>
              <a:spcBef>
                <a:spcPct val="0"/>
              </a:spcBef>
            </a:pPr>
            <a:r>
              <a:rPr lang="en-US" sz="2600" b="1">
                <a:solidFill>
                  <a:srgbClr val="FFFFFF"/>
                </a:solidFill>
                <a:latin typeface="Roboto Bold"/>
                <a:ea typeface="Roboto Bold"/>
                <a:cs typeface="Roboto Bold"/>
                <a:sym typeface="Roboto Bold"/>
              </a:rPr>
              <a:t>Problématique Organisationnelle : Comment maintenir la continuité de service pendant la transition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TotalTime>
  <Words>1255</Words>
  <Application>Microsoft Office PowerPoint</Application>
  <PresentationFormat>Personnalisé</PresentationFormat>
  <Paragraphs>237</Paragraphs>
  <Slides>36</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36</vt:i4>
      </vt:variant>
    </vt:vector>
  </HeadingPairs>
  <TitlesOfParts>
    <vt:vector size="47" baseType="lpstr">
      <vt:lpstr>Roboto</vt:lpstr>
      <vt:lpstr>Antonio</vt:lpstr>
      <vt:lpstr>Antonio Bold</vt:lpstr>
      <vt:lpstr>Poppins Semi-Bold</vt:lpstr>
      <vt:lpstr>PT Sans Bold</vt:lpstr>
      <vt:lpstr>Calibri</vt:lpstr>
      <vt:lpstr>Arial</vt:lpstr>
      <vt:lpstr>Roboto Bold Italics</vt:lpstr>
      <vt:lpstr>Roboto Bold</vt:lpstr>
      <vt:lpstr>PT Serif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Modern Creative Web Development Presentation</dc:title>
  <cp:lastModifiedBy>Khalil ZRIBI</cp:lastModifiedBy>
  <cp:revision>3</cp:revision>
  <dcterms:created xsi:type="dcterms:W3CDTF">2006-08-16T00:00:00Z</dcterms:created>
  <dcterms:modified xsi:type="dcterms:W3CDTF">2025-07-18T08:07:56Z</dcterms:modified>
  <dc:identifier>DAGpNqNnACs</dc:identifier>
</cp:coreProperties>
</file>